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5"/>
  </p:notesMasterIdLst>
  <p:sldIdLst>
    <p:sldId id="269" r:id="rId2"/>
    <p:sldId id="356" r:id="rId3"/>
    <p:sldId id="411" r:id="rId4"/>
    <p:sldId id="412" r:id="rId5"/>
    <p:sldId id="377" r:id="rId6"/>
    <p:sldId id="338" r:id="rId7"/>
    <p:sldId id="265" r:id="rId8"/>
    <p:sldId id="315" r:id="rId9"/>
    <p:sldId id="318" r:id="rId10"/>
    <p:sldId id="317" r:id="rId11"/>
    <p:sldId id="404" r:id="rId12"/>
    <p:sldId id="331" r:id="rId13"/>
    <p:sldId id="332" r:id="rId14"/>
    <p:sldId id="276" r:id="rId15"/>
    <p:sldId id="286" r:id="rId16"/>
    <p:sldId id="293" r:id="rId17"/>
    <p:sldId id="298" r:id="rId18"/>
    <p:sldId id="278" r:id="rId19"/>
    <p:sldId id="313" r:id="rId20"/>
    <p:sldId id="303" r:id="rId21"/>
    <p:sldId id="327" r:id="rId22"/>
    <p:sldId id="328" r:id="rId23"/>
    <p:sldId id="314" r:id="rId24"/>
    <p:sldId id="319" r:id="rId25"/>
    <p:sldId id="279" r:id="rId26"/>
    <p:sldId id="287" r:id="rId27"/>
    <p:sldId id="284" r:id="rId28"/>
    <p:sldId id="280" r:id="rId29"/>
    <p:sldId id="281" r:id="rId30"/>
    <p:sldId id="282" r:id="rId31"/>
    <p:sldId id="285" r:id="rId32"/>
    <p:sldId id="288" r:id="rId33"/>
    <p:sldId id="291" r:id="rId34"/>
    <p:sldId id="292" r:id="rId35"/>
    <p:sldId id="289" r:id="rId36"/>
    <p:sldId id="409" r:id="rId37"/>
    <p:sldId id="310" r:id="rId38"/>
    <p:sldId id="295" r:id="rId39"/>
    <p:sldId id="357" r:id="rId40"/>
    <p:sldId id="299" r:id="rId41"/>
    <p:sldId id="301" r:id="rId42"/>
    <p:sldId id="353" r:id="rId43"/>
    <p:sldId id="390" r:id="rId44"/>
    <p:sldId id="391" r:id="rId45"/>
    <p:sldId id="410" r:id="rId46"/>
    <p:sldId id="304" r:id="rId47"/>
    <p:sldId id="378" r:id="rId48"/>
    <p:sldId id="369" r:id="rId49"/>
    <p:sldId id="373" r:id="rId50"/>
    <p:sldId id="372" r:id="rId51"/>
    <p:sldId id="375" r:id="rId52"/>
    <p:sldId id="374" r:id="rId53"/>
    <p:sldId id="376" r:id="rId54"/>
    <p:sldId id="311" r:id="rId55"/>
    <p:sldId id="361" r:id="rId56"/>
    <p:sldId id="379" r:id="rId57"/>
    <p:sldId id="270" r:id="rId58"/>
    <p:sldId id="306" r:id="rId59"/>
    <p:sldId id="403" r:id="rId60"/>
    <p:sldId id="406" r:id="rId61"/>
    <p:sldId id="402" r:id="rId62"/>
    <p:sldId id="399" r:id="rId63"/>
    <p:sldId id="400" r:id="rId64"/>
    <p:sldId id="397" r:id="rId65"/>
    <p:sldId id="398" r:id="rId66"/>
    <p:sldId id="405" r:id="rId67"/>
    <p:sldId id="408" r:id="rId68"/>
    <p:sldId id="380" r:id="rId69"/>
    <p:sldId id="385" r:id="rId70"/>
    <p:sldId id="413" r:id="rId71"/>
    <p:sldId id="351" r:id="rId72"/>
    <p:sldId id="352" r:id="rId73"/>
    <p:sldId id="355" r:id="rId74"/>
    <p:sldId id="386" r:id="rId75"/>
    <p:sldId id="387" r:id="rId76"/>
    <p:sldId id="394" r:id="rId77"/>
    <p:sldId id="393" r:id="rId78"/>
    <p:sldId id="388" r:id="rId79"/>
    <p:sldId id="344" r:id="rId80"/>
    <p:sldId id="343" r:id="rId81"/>
    <p:sldId id="381" r:id="rId82"/>
    <p:sldId id="382" r:id="rId83"/>
    <p:sldId id="383" r:id="rId84"/>
    <p:sldId id="384" r:id="rId85"/>
    <p:sldId id="395" r:id="rId86"/>
    <p:sldId id="389" r:id="rId87"/>
    <p:sldId id="368" r:id="rId88"/>
    <p:sldId id="354" r:id="rId89"/>
    <p:sldId id="345" r:id="rId90"/>
    <p:sldId id="348" r:id="rId91"/>
    <p:sldId id="366" r:id="rId92"/>
    <p:sldId id="320" r:id="rId93"/>
    <p:sldId id="266" r:id="rId94"/>
    <p:sldId id="325" r:id="rId95"/>
    <p:sldId id="324" r:id="rId96"/>
    <p:sldId id="323" r:id="rId97"/>
    <p:sldId id="321" r:id="rId98"/>
    <p:sldId id="263" r:id="rId99"/>
    <p:sldId id="257" r:id="rId100"/>
    <p:sldId id="259" r:id="rId101"/>
    <p:sldId id="329" r:id="rId102"/>
    <p:sldId id="262" r:id="rId103"/>
    <p:sldId id="337"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94669"/>
  </p:normalViewPr>
  <p:slideViewPr>
    <p:cSldViewPr snapToGrid="0">
      <p:cViewPr>
        <p:scale>
          <a:sx n="110" d="100"/>
          <a:sy n="110" d="100"/>
        </p:scale>
        <p:origin x="824"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anunderwood/Downloads/Model%20Organism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lanunderwood/Downloads/Model%20Organism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31309612397595E-2"/>
          <c:y val="2.4714050300257136E-2"/>
          <c:w val="0.97713738077520484"/>
          <c:h val="0.80949740796288094"/>
        </c:manualLayout>
      </c:layout>
      <c:lineChart>
        <c:grouping val="standard"/>
        <c:varyColors val="0"/>
        <c:ser>
          <c:idx val="0"/>
          <c:order val="0"/>
          <c:spPr>
            <a:ln w="19050" cap="rnd" cmpd="sng" algn="ctr">
              <a:solidFill>
                <a:schemeClr val="bg2">
                  <a:lumMod val="90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Sheet1!$A$1:$A$10</c:f>
              <c:strCache>
                <c:ptCount val="10"/>
                <c:pt idx="0">
                  <c:v>Yeast</c:v>
                </c:pt>
                <c:pt idx="1">
                  <c:v>Worm</c:v>
                </c:pt>
                <c:pt idx="2">
                  <c:v>Fruit Fly</c:v>
                </c:pt>
                <c:pt idx="3">
                  <c:v>Zebra Fish</c:v>
                </c:pt>
                <c:pt idx="4">
                  <c:v>Ant</c:v>
                </c:pt>
                <c:pt idx="5">
                  <c:v>Bee</c:v>
                </c:pt>
                <c:pt idx="6">
                  <c:v>Mouse</c:v>
                </c:pt>
                <c:pt idx="7">
                  <c:v>Chicken</c:v>
                </c:pt>
                <c:pt idx="8">
                  <c:v>Cat</c:v>
                </c:pt>
                <c:pt idx="9">
                  <c:v>Crow</c:v>
                </c:pt>
              </c:strCache>
            </c:strRef>
          </c:cat>
          <c:val>
            <c:numRef>
              <c:f>Sheet1!$B$1:$B$10</c:f>
              <c:numCache>
                <c:formatCode>#,##0</c:formatCode>
                <c:ptCount val="10"/>
                <c:pt idx="0" formatCode="General">
                  <c:v>0</c:v>
                </c:pt>
                <c:pt idx="1">
                  <c:v>302</c:v>
                </c:pt>
                <c:pt idx="2">
                  <c:v>150000</c:v>
                </c:pt>
                <c:pt idx="3">
                  <c:v>200000</c:v>
                </c:pt>
                <c:pt idx="4">
                  <c:v>250000</c:v>
                </c:pt>
                <c:pt idx="5">
                  <c:v>960000</c:v>
                </c:pt>
                <c:pt idx="6">
                  <c:v>71000000</c:v>
                </c:pt>
                <c:pt idx="7">
                  <c:v>220000000</c:v>
                </c:pt>
                <c:pt idx="8">
                  <c:v>760000000</c:v>
                </c:pt>
                <c:pt idx="9">
                  <c:v>1500000000</c:v>
                </c:pt>
              </c:numCache>
            </c:numRef>
          </c:val>
          <c:smooth val="0"/>
          <c:extLst>
            <c:ext xmlns:c16="http://schemas.microsoft.com/office/drawing/2014/chart" uri="{C3380CC4-5D6E-409C-BE32-E72D297353CC}">
              <c16:uniqueId val="{00000000-8F51-444F-BD12-1E831E4A226B}"/>
            </c:ext>
          </c:extLst>
        </c:ser>
        <c:dLbls>
          <c:dLblPos val="ctr"/>
          <c:showLegendKey val="0"/>
          <c:showVal val="1"/>
          <c:showCatName val="0"/>
          <c:showSerName val="0"/>
          <c:showPercent val="0"/>
          <c:showBubbleSize val="0"/>
        </c:dLbls>
        <c:marker val="1"/>
        <c:smooth val="0"/>
        <c:axId val="1521076544"/>
        <c:axId val="1521078256"/>
      </c:lineChart>
      <c:catAx>
        <c:axId val="152107654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crossAx val="1521078256"/>
        <c:crosses val="autoZero"/>
        <c:auto val="1"/>
        <c:lblAlgn val="ctr"/>
        <c:lblOffset val="100"/>
        <c:noMultiLvlLbl val="0"/>
      </c:catAx>
      <c:valAx>
        <c:axId val="1521078256"/>
        <c:scaling>
          <c:orientation val="minMax"/>
        </c:scaling>
        <c:delete val="1"/>
        <c:axPos val="l"/>
        <c:numFmt formatCode="General" sourceLinked="1"/>
        <c:majorTickMark val="none"/>
        <c:minorTickMark val="none"/>
        <c:tickLblPos val="nextTo"/>
        <c:crossAx val="152107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31309612397595E-2"/>
          <c:y val="2.4714050300257136E-2"/>
          <c:w val="0.97713738077520484"/>
          <c:h val="0.80949740796288094"/>
        </c:manualLayout>
      </c:layout>
      <c:lineChart>
        <c:grouping val="standard"/>
        <c:varyColors val="0"/>
        <c:ser>
          <c:idx val="0"/>
          <c:order val="0"/>
          <c:spPr>
            <a:ln w="19050" cap="rnd" cmpd="sng" algn="ctr">
              <a:solidFill>
                <a:schemeClr val="bg2">
                  <a:lumMod val="90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Sheet1!$A$1:$A$10</c:f>
              <c:strCache>
                <c:ptCount val="10"/>
                <c:pt idx="0">
                  <c:v>Yeast</c:v>
                </c:pt>
                <c:pt idx="1">
                  <c:v>Worm</c:v>
                </c:pt>
                <c:pt idx="2">
                  <c:v>Fruit Fly</c:v>
                </c:pt>
                <c:pt idx="3">
                  <c:v>Zebra Fish</c:v>
                </c:pt>
                <c:pt idx="4">
                  <c:v>Ant</c:v>
                </c:pt>
                <c:pt idx="5">
                  <c:v>Bee</c:v>
                </c:pt>
                <c:pt idx="6">
                  <c:v>Mouse</c:v>
                </c:pt>
                <c:pt idx="7">
                  <c:v>Chicken</c:v>
                </c:pt>
                <c:pt idx="8">
                  <c:v>Cat</c:v>
                </c:pt>
                <c:pt idx="9">
                  <c:v>Crow</c:v>
                </c:pt>
              </c:strCache>
            </c:strRef>
          </c:cat>
          <c:val>
            <c:numRef>
              <c:f>Sheet1!$B$1:$B$10</c:f>
              <c:numCache>
                <c:formatCode>#,##0</c:formatCode>
                <c:ptCount val="10"/>
                <c:pt idx="0" formatCode="General">
                  <c:v>0</c:v>
                </c:pt>
                <c:pt idx="1">
                  <c:v>302</c:v>
                </c:pt>
                <c:pt idx="2">
                  <c:v>150000</c:v>
                </c:pt>
                <c:pt idx="3">
                  <c:v>200000</c:v>
                </c:pt>
                <c:pt idx="4">
                  <c:v>250000</c:v>
                </c:pt>
                <c:pt idx="5">
                  <c:v>960000</c:v>
                </c:pt>
                <c:pt idx="6">
                  <c:v>71000000</c:v>
                </c:pt>
                <c:pt idx="7">
                  <c:v>220000000</c:v>
                </c:pt>
                <c:pt idx="8">
                  <c:v>760000000</c:v>
                </c:pt>
                <c:pt idx="9">
                  <c:v>1500000000</c:v>
                </c:pt>
              </c:numCache>
            </c:numRef>
          </c:val>
          <c:smooth val="0"/>
          <c:extLst>
            <c:ext xmlns:c16="http://schemas.microsoft.com/office/drawing/2014/chart" uri="{C3380CC4-5D6E-409C-BE32-E72D297353CC}">
              <c16:uniqueId val="{00000000-8F51-444F-BD12-1E831E4A226B}"/>
            </c:ext>
          </c:extLst>
        </c:ser>
        <c:dLbls>
          <c:dLblPos val="ctr"/>
          <c:showLegendKey val="0"/>
          <c:showVal val="1"/>
          <c:showCatName val="0"/>
          <c:showSerName val="0"/>
          <c:showPercent val="0"/>
          <c:showBubbleSize val="0"/>
        </c:dLbls>
        <c:marker val="1"/>
        <c:smooth val="0"/>
        <c:axId val="1521076544"/>
        <c:axId val="1521078256"/>
      </c:lineChart>
      <c:catAx>
        <c:axId val="152107654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crossAx val="1521078256"/>
        <c:crosses val="autoZero"/>
        <c:auto val="1"/>
        <c:lblAlgn val="ctr"/>
        <c:lblOffset val="100"/>
        <c:noMultiLvlLbl val="0"/>
      </c:catAx>
      <c:valAx>
        <c:axId val="1521078256"/>
        <c:scaling>
          <c:orientation val="minMax"/>
        </c:scaling>
        <c:delete val="1"/>
        <c:axPos val="l"/>
        <c:numFmt formatCode="General" sourceLinked="1"/>
        <c:majorTickMark val="none"/>
        <c:minorTickMark val="none"/>
        <c:tickLblPos val="nextTo"/>
        <c:crossAx val="152107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BE26-BDF4-1247-B9F8-EA28CDF8AD74}" type="datetimeFigureOut">
              <a:rPr lang="en-US" smtClean="0"/>
              <a:t>4/2/24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261A-0F6B-1548-89FE-114FC2077253}" type="slidenum">
              <a:rPr lang="en-US" smtClean="0"/>
              <a:t>‹#›</a:t>
            </a:fld>
            <a:endParaRPr lang="en-US"/>
          </a:p>
        </p:txBody>
      </p:sp>
    </p:spTree>
    <p:extLst>
      <p:ext uri="{BB962C8B-B14F-4D97-AF65-F5344CB8AC3E}">
        <p14:creationId xmlns:p14="http://schemas.microsoft.com/office/powerpoint/2010/main" val="2138614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21261A-0F6B-1548-89FE-114FC2077253}" type="slidenum">
              <a:rPr lang="en-US" smtClean="0"/>
              <a:t>5</a:t>
            </a:fld>
            <a:endParaRPr lang="en-US"/>
          </a:p>
        </p:txBody>
      </p:sp>
    </p:spTree>
    <p:extLst>
      <p:ext uri="{BB962C8B-B14F-4D97-AF65-F5344CB8AC3E}">
        <p14:creationId xmlns:p14="http://schemas.microsoft.com/office/powerpoint/2010/main" val="320943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9706-4CB7-148D-AB3E-D53B7629FD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87793D-4F85-D8E2-8A49-3A6073BCF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EF2C53-C31C-69F0-15B4-26C0DA3A8BEE}"/>
              </a:ext>
            </a:extLst>
          </p:cNvPr>
          <p:cNvSpPr>
            <a:spLocks noGrp="1"/>
          </p:cNvSpPr>
          <p:nvPr>
            <p:ph type="dt" sz="half" idx="10"/>
          </p:nvPr>
        </p:nvSpPr>
        <p:spPr/>
        <p:txBody>
          <a:bodyPr/>
          <a:lstStyle/>
          <a:p>
            <a:fld id="{31BFD115-6EB5-AE46-8A83-899FB56EF0BC}" type="datetimeFigureOut">
              <a:rPr lang="en-US" smtClean="0"/>
              <a:t>3/28/24</a:t>
            </a:fld>
            <a:endParaRPr lang="en-US"/>
          </a:p>
        </p:txBody>
      </p:sp>
      <p:sp>
        <p:nvSpPr>
          <p:cNvPr id="5" name="Footer Placeholder 4">
            <a:extLst>
              <a:ext uri="{FF2B5EF4-FFF2-40B4-BE49-F238E27FC236}">
                <a16:creationId xmlns:a16="http://schemas.microsoft.com/office/drawing/2014/main" id="{E4C87A05-10A7-D379-9907-3A7A61701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F4A3C-7694-13B0-087F-02D128E6706E}"/>
              </a:ext>
            </a:extLst>
          </p:cNvPr>
          <p:cNvSpPr>
            <a:spLocks noGrp="1"/>
          </p:cNvSpPr>
          <p:nvPr>
            <p:ph type="sldNum" sz="quarter" idx="12"/>
          </p:nvPr>
        </p:nvSpPr>
        <p:spPr/>
        <p:txBody>
          <a:bodyPr/>
          <a:lstStyle/>
          <a:p>
            <a:fld id="{FA3085F4-AE39-2247-95A3-B9C79F573C7C}" type="slidenum">
              <a:rPr lang="en-US" smtClean="0"/>
              <a:t>‹#›</a:t>
            </a:fld>
            <a:endParaRPr lang="en-US"/>
          </a:p>
        </p:txBody>
      </p:sp>
    </p:spTree>
    <p:extLst>
      <p:ext uri="{BB962C8B-B14F-4D97-AF65-F5344CB8AC3E}">
        <p14:creationId xmlns:p14="http://schemas.microsoft.com/office/powerpoint/2010/main" val="297784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B16A-14A9-DB64-227F-A5C059547D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649094-5594-46EC-CD9B-FA8AA297C2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E8F57-4D25-113C-FC11-9ECA55345704}"/>
              </a:ext>
            </a:extLst>
          </p:cNvPr>
          <p:cNvSpPr>
            <a:spLocks noGrp="1"/>
          </p:cNvSpPr>
          <p:nvPr>
            <p:ph type="dt" sz="half" idx="10"/>
          </p:nvPr>
        </p:nvSpPr>
        <p:spPr/>
        <p:txBody>
          <a:bodyPr/>
          <a:lstStyle/>
          <a:p>
            <a:fld id="{31BFD115-6EB5-AE46-8A83-899FB56EF0BC}" type="datetimeFigureOut">
              <a:rPr lang="en-US" smtClean="0"/>
              <a:t>3/28/24</a:t>
            </a:fld>
            <a:endParaRPr lang="en-US"/>
          </a:p>
        </p:txBody>
      </p:sp>
      <p:sp>
        <p:nvSpPr>
          <p:cNvPr id="5" name="Footer Placeholder 4">
            <a:extLst>
              <a:ext uri="{FF2B5EF4-FFF2-40B4-BE49-F238E27FC236}">
                <a16:creationId xmlns:a16="http://schemas.microsoft.com/office/drawing/2014/main" id="{7CA21A4A-5E94-F280-6C6C-533205E32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E3DD3-519B-4A4D-9F0A-0777B1A6D9B5}"/>
              </a:ext>
            </a:extLst>
          </p:cNvPr>
          <p:cNvSpPr>
            <a:spLocks noGrp="1"/>
          </p:cNvSpPr>
          <p:nvPr>
            <p:ph type="sldNum" sz="quarter" idx="12"/>
          </p:nvPr>
        </p:nvSpPr>
        <p:spPr/>
        <p:txBody>
          <a:bodyPr/>
          <a:lstStyle/>
          <a:p>
            <a:fld id="{FA3085F4-AE39-2247-95A3-B9C79F573C7C}" type="slidenum">
              <a:rPr lang="en-US" smtClean="0"/>
              <a:t>‹#›</a:t>
            </a:fld>
            <a:endParaRPr lang="en-US"/>
          </a:p>
        </p:txBody>
      </p:sp>
    </p:spTree>
    <p:extLst>
      <p:ext uri="{BB962C8B-B14F-4D97-AF65-F5344CB8AC3E}">
        <p14:creationId xmlns:p14="http://schemas.microsoft.com/office/powerpoint/2010/main" val="3066113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DCCAB3-7680-FCEE-12F7-F7D6691494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7E189B-BD7C-51D1-6D5A-3F15555BF7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4B30B-4174-8300-2E3B-8E916AC2D2B4}"/>
              </a:ext>
            </a:extLst>
          </p:cNvPr>
          <p:cNvSpPr>
            <a:spLocks noGrp="1"/>
          </p:cNvSpPr>
          <p:nvPr>
            <p:ph type="dt" sz="half" idx="10"/>
          </p:nvPr>
        </p:nvSpPr>
        <p:spPr/>
        <p:txBody>
          <a:bodyPr/>
          <a:lstStyle/>
          <a:p>
            <a:fld id="{31BFD115-6EB5-AE46-8A83-899FB56EF0BC}" type="datetimeFigureOut">
              <a:rPr lang="en-US" smtClean="0"/>
              <a:t>3/28/24</a:t>
            </a:fld>
            <a:endParaRPr lang="en-US"/>
          </a:p>
        </p:txBody>
      </p:sp>
      <p:sp>
        <p:nvSpPr>
          <p:cNvPr id="5" name="Footer Placeholder 4">
            <a:extLst>
              <a:ext uri="{FF2B5EF4-FFF2-40B4-BE49-F238E27FC236}">
                <a16:creationId xmlns:a16="http://schemas.microsoft.com/office/drawing/2014/main" id="{3FDC9791-A787-2072-537D-0E8C24A6E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63D80-F8DC-6F5D-24DE-0F98109CE966}"/>
              </a:ext>
            </a:extLst>
          </p:cNvPr>
          <p:cNvSpPr>
            <a:spLocks noGrp="1"/>
          </p:cNvSpPr>
          <p:nvPr>
            <p:ph type="sldNum" sz="quarter" idx="12"/>
          </p:nvPr>
        </p:nvSpPr>
        <p:spPr/>
        <p:txBody>
          <a:bodyPr/>
          <a:lstStyle/>
          <a:p>
            <a:fld id="{FA3085F4-AE39-2247-95A3-B9C79F573C7C}" type="slidenum">
              <a:rPr lang="en-US" smtClean="0"/>
              <a:t>‹#›</a:t>
            </a:fld>
            <a:endParaRPr lang="en-US"/>
          </a:p>
        </p:txBody>
      </p:sp>
    </p:spTree>
    <p:extLst>
      <p:ext uri="{BB962C8B-B14F-4D97-AF65-F5344CB8AC3E}">
        <p14:creationId xmlns:p14="http://schemas.microsoft.com/office/powerpoint/2010/main" val="266726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BB1AD-FBE9-4C77-DE7F-0EAB40119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2CF957-FE09-2D07-7085-8FAF44A4D9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0638B-2E8E-3EAA-DB1E-22C927FE9E4D}"/>
              </a:ext>
            </a:extLst>
          </p:cNvPr>
          <p:cNvSpPr>
            <a:spLocks noGrp="1"/>
          </p:cNvSpPr>
          <p:nvPr>
            <p:ph type="dt" sz="half" idx="10"/>
          </p:nvPr>
        </p:nvSpPr>
        <p:spPr/>
        <p:txBody>
          <a:bodyPr/>
          <a:lstStyle/>
          <a:p>
            <a:fld id="{31BFD115-6EB5-AE46-8A83-899FB56EF0BC}" type="datetimeFigureOut">
              <a:rPr lang="en-US" smtClean="0"/>
              <a:t>3/28/24</a:t>
            </a:fld>
            <a:endParaRPr lang="en-US"/>
          </a:p>
        </p:txBody>
      </p:sp>
      <p:sp>
        <p:nvSpPr>
          <p:cNvPr id="5" name="Footer Placeholder 4">
            <a:extLst>
              <a:ext uri="{FF2B5EF4-FFF2-40B4-BE49-F238E27FC236}">
                <a16:creationId xmlns:a16="http://schemas.microsoft.com/office/drawing/2014/main" id="{EC9EEAAD-4441-999E-932C-D724A5510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3C3FE-9248-89F8-6FDC-941673E15DD3}"/>
              </a:ext>
            </a:extLst>
          </p:cNvPr>
          <p:cNvSpPr>
            <a:spLocks noGrp="1"/>
          </p:cNvSpPr>
          <p:nvPr>
            <p:ph type="sldNum" sz="quarter" idx="12"/>
          </p:nvPr>
        </p:nvSpPr>
        <p:spPr/>
        <p:txBody>
          <a:bodyPr/>
          <a:lstStyle/>
          <a:p>
            <a:fld id="{FA3085F4-AE39-2247-95A3-B9C79F573C7C}" type="slidenum">
              <a:rPr lang="en-US" smtClean="0"/>
              <a:t>‹#›</a:t>
            </a:fld>
            <a:endParaRPr lang="en-US"/>
          </a:p>
        </p:txBody>
      </p:sp>
    </p:spTree>
    <p:extLst>
      <p:ext uri="{BB962C8B-B14F-4D97-AF65-F5344CB8AC3E}">
        <p14:creationId xmlns:p14="http://schemas.microsoft.com/office/powerpoint/2010/main" val="13564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46A9-7DDE-5603-842C-63079B9341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2362C7-D24F-A308-D48B-1562EBC41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EBD36F-4501-5940-7DC7-1EABDE3DDDAC}"/>
              </a:ext>
            </a:extLst>
          </p:cNvPr>
          <p:cNvSpPr>
            <a:spLocks noGrp="1"/>
          </p:cNvSpPr>
          <p:nvPr>
            <p:ph type="dt" sz="half" idx="10"/>
          </p:nvPr>
        </p:nvSpPr>
        <p:spPr/>
        <p:txBody>
          <a:bodyPr/>
          <a:lstStyle/>
          <a:p>
            <a:fld id="{31BFD115-6EB5-AE46-8A83-899FB56EF0BC}" type="datetimeFigureOut">
              <a:rPr lang="en-US" smtClean="0"/>
              <a:t>3/28/24</a:t>
            </a:fld>
            <a:endParaRPr lang="en-US"/>
          </a:p>
        </p:txBody>
      </p:sp>
      <p:sp>
        <p:nvSpPr>
          <p:cNvPr id="5" name="Footer Placeholder 4">
            <a:extLst>
              <a:ext uri="{FF2B5EF4-FFF2-40B4-BE49-F238E27FC236}">
                <a16:creationId xmlns:a16="http://schemas.microsoft.com/office/drawing/2014/main" id="{FBCF07FF-F0B3-2B0B-3FD2-B6C74811A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D262-EC31-EEDC-00FC-A66C7EBB92C8}"/>
              </a:ext>
            </a:extLst>
          </p:cNvPr>
          <p:cNvSpPr>
            <a:spLocks noGrp="1"/>
          </p:cNvSpPr>
          <p:nvPr>
            <p:ph type="sldNum" sz="quarter" idx="12"/>
          </p:nvPr>
        </p:nvSpPr>
        <p:spPr/>
        <p:txBody>
          <a:bodyPr/>
          <a:lstStyle/>
          <a:p>
            <a:fld id="{FA3085F4-AE39-2247-95A3-B9C79F573C7C}" type="slidenum">
              <a:rPr lang="en-US" smtClean="0"/>
              <a:t>‹#›</a:t>
            </a:fld>
            <a:endParaRPr lang="en-US"/>
          </a:p>
        </p:txBody>
      </p:sp>
    </p:spTree>
    <p:extLst>
      <p:ext uri="{BB962C8B-B14F-4D97-AF65-F5344CB8AC3E}">
        <p14:creationId xmlns:p14="http://schemas.microsoft.com/office/powerpoint/2010/main" val="15654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84BE-EB4A-E89A-4CF4-6314EA9626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611492-7BD9-6ECB-CCC6-278D365EEE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D03EB-AC1A-9B6A-E293-8C1066394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B233A7-8F0F-3D26-46DD-B155EA745DC4}"/>
              </a:ext>
            </a:extLst>
          </p:cNvPr>
          <p:cNvSpPr>
            <a:spLocks noGrp="1"/>
          </p:cNvSpPr>
          <p:nvPr>
            <p:ph type="dt" sz="half" idx="10"/>
          </p:nvPr>
        </p:nvSpPr>
        <p:spPr/>
        <p:txBody>
          <a:bodyPr/>
          <a:lstStyle/>
          <a:p>
            <a:fld id="{31BFD115-6EB5-AE46-8A83-899FB56EF0BC}" type="datetimeFigureOut">
              <a:rPr lang="en-US" smtClean="0"/>
              <a:t>3/28/24</a:t>
            </a:fld>
            <a:endParaRPr lang="en-US"/>
          </a:p>
        </p:txBody>
      </p:sp>
      <p:sp>
        <p:nvSpPr>
          <p:cNvPr id="6" name="Footer Placeholder 5">
            <a:extLst>
              <a:ext uri="{FF2B5EF4-FFF2-40B4-BE49-F238E27FC236}">
                <a16:creationId xmlns:a16="http://schemas.microsoft.com/office/drawing/2014/main" id="{D21971D5-A23F-D150-C029-8E3117DD69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2BE6-DEA9-72D4-A499-1BCACA5C1E9E}"/>
              </a:ext>
            </a:extLst>
          </p:cNvPr>
          <p:cNvSpPr>
            <a:spLocks noGrp="1"/>
          </p:cNvSpPr>
          <p:nvPr>
            <p:ph type="sldNum" sz="quarter" idx="12"/>
          </p:nvPr>
        </p:nvSpPr>
        <p:spPr/>
        <p:txBody>
          <a:bodyPr/>
          <a:lstStyle/>
          <a:p>
            <a:fld id="{FA3085F4-AE39-2247-95A3-B9C79F573C7C}" type="slidenum">
              <a:rPr lang="en-US" smtClean="0"/>
              <a:t>‹#›</a:t>
            </a:fld>
            <a:endParaRPr lang="en-US"/>
          </a:p>
        </p:txBody>
      </p:sp>
    </p:spTree>
    <p:extLst>
      <p:ext uri="{BB962C8B-B14F-4D97-AF65-F5344CB8AC3E}">
        <p14:creationId xmlns:p14="http://schemas.microsoft.com/office/powerpoint/2010/main" val="367364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81305-EA0A-9A75-9A1F-347E7FB261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2E5C6B-F332-01AF-534B-7891DA7F5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0F0553-CD45-243E-4197-5E3487C01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133448-DA4F-BE36-92D4-A01E9AD39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D60CEC-2AD0-D205-EE93-1E87D4D7AB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F04271-630C-320A-17DD-63CF1CE56441}"/>
              </a:ext>
            </a:extLst>
          </p:cNvPr>
          <p:cNvSpPr>
            <a:spLocks noGrp="1"/>
          </p:cNvSpPr>
          <p:nvPr>
            <p:ph type="dt" sz="half" idx="10"/>
          </p:nvPr>
        </p:nvSpPr>
        <p:spPr/>
        <p:txBody>
          <a:bodyPr/>
          <a:lstStyle/>
          <a:p>
            <a:fld id="{31BFD115-6EB5-AE46-8A83-899FB56EF0BC}" type="datetimeFigureOut">
              <a:rPr lang="en-US" smtClean="0"/>
              <a:t>3/28/24</a:t>
            </a:fld>
            <a:endParaRPr lang="en-US"/>
          </a:p>
        </p:txBody>
      </p:sp>
      <p:sp>
        <p:nvSpPr>
          <p:cNvPr id="8" name="Footer Placeholder 7">
            <a:extLst>
              <a:ext uri="{FF2B5EF4-FFF2-40B4-BE49-F238E27FC236}">
                <a16:creationId xmlns:a16="http://schemas.microsoft.com/office/drawing/2014/main" id="{44F6B71D-CD4F-33B7-6221-0F3A51477C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E600C3-F397-3426-605B-5E14E9725562}"/>
              </a:ext>
            </a:extLst>
          </p:cNvPr>
          <p:cNvSpPr>
            <a:spLocks noGrp="1"/>
          </p:cNvSpPr>
          <p:nvPr>
            <p:ph type="sldNum" sz="quarter" idx="12"/>
          </p:nvPr>
        </p:nvSpPr>
        <p:spPr/>
        <p:txBody>
          <a:bodyPr/>
          <a:lstStyle/>
          <a:p>
            <a:fld id="{FA3085F4-AE39-2247-95A3-B9C79F573C7C}" type="slidenum">
              <a:rPr lang="en-US" smtClean="0"/>
              <a:t>‹#›</a:t>
            </a:fld>
            <a:endParaRPr lang="en-US"/>
          </a:p>
        </p:txBody>
      </p:sp>
    </p:spTree>
    <p:extLst>
      <p:ext uri="{BB962C8B-B14F-4D97-AF65-F5344CB8AC3E}">
        <p14:creationId xmlns:p14="http://schemas.microsoft.com/office/powerpoint/2010/main" val="852952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7AF32-0305-5055-2FF7-437BA6D4A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361AA5-E235-DF59-4D0D-E59643871F9F}"/>
              </a:ext>
            </a:extLst>
          </p:cNvPr>
          <p:cNvSpPr>
            <a:spLocks noGrp="1"/>
          </p:cNvSpPr>
          <p:nvPr>
            <p:ph type="dt" sz="half" idx="10"/>
          </p:nvPr>
        </p:nvSpPr>
        <p:spPr/>
        <p:txBody>
          <a:bodyPr/>
          <a:lstStyle/>
          <a:p>
            <a:fld id="{31BFD115-6EB5-AE46-8A83-899FB56EF0BC}" type="datetimeFigureOut">
              <a:rPr lang="en-US" smtClean="0"/>
              <a:t>3/28/24</a:t>
            </a:fld>
            <a:endParaRPr lang="en-US"/>
          </a:p>
        </p:txBody>
      </p:sp>
      <p:sp>
        <p:nvSpPr>
          <p:cNvPr id="4" name="Footer Placeholder 3">
            <a:extLst>
              <a:ext uri="{FF2B5EF4-FFF2-40B4-BE49-F238E27FC236}">
                <a16:creationId xmlns:a16="http://schemas.microsoft.com/office/drawing/2014/main" id="{200BC0C4-8825-436F-51FD-E9377521AF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3EA670-1201-AAF1-E76A-CF552EF24D98}"/>
              </a:ext>
            </a:extLst>
          </p:cNvPr>
          <p:cNvSpPr>
            <a:spLocks noGrp="1"/>
          </p:cNvSpPr>
          <p:nvPr>
            <p:ph type="sldNum" sz="quarter" idx="12"/>
          </p:nvPr>
        </p:nvSpPr>
        <p:spPr/>
        <p:txBody>
          <a:bodyPr/>
          <a:lstStyle/>
          <a:p>
            <a:fld id="{FA3085F4-AE39-2247-95A3-B9C79F573C7C}" type="slidenum">
              <a:rPr lang="en-US" smtClean="0"/>
              <a:t>‹#›</a:t>
            </a:fld>
            <a:endParaRPr lang="en-US"/>
          </a:p>
        </p:txBody>
      </p:sp>
    </p:spTree>
    <p:extLst>
      <p:ext uri="{BB962C8B-B14F-4D97-AF65-F5344CB8AC3E}">
        <p14:creationId xmlns:p14="http://schemas.microsoft.com/office/powerpoint/2010/main" val="2937060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A6D3D-BE67-21E2-D133-85F657197FFA}"/>
              </a:ext>
            </a:extLst>
          </p:cNvPr>
          <p:cNvSpPr>
            <a:spLocks noGrp="1"/>
          </p:cNvSpPr>
          <p:nvPr>
            <p:ph type="dt" sz="half" idx="10"/>
          </p:nvPr>
        </p:nvSpPr>
        <p:spPr/>
        <p:txBody>
          <a:bodyPr/>
          <a:lstStyle/>
          <a:p>
            <a:fld id="{31BFD115-6EB5-AE46-8A83-899FB56EF0BC}" type="datetimeFigureOut">
              <a:rPr lang="en-US" smtClean="0"/>
              <a:t>3/28/24</a:t>
            </a:fld>
            <a:endParaRPr lang="en-US"/>
          </a:p>
        </p:txBody>
      </p:sp>
      <p:sp>
        <p:nvSpPr>
          <p:cNvPr id="3" name="Footer Placeholder 2">
            <a:extLst>
              <a:ext uri="{FF2B5EF4-FFF2-40B4-BE49-F238E27FC236}">
                <a16:creationId xmlns:a16="http://schemas.microsoft.com/office/drawing/2014/main" id="{96EE2E3F-DBF0-5C3C-9CB4-40B7C734D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64F165-A8FF-58B4-DF33-D0B423A54739}"/>
              </a:ext>
            </a:extLst>
          </p:cNvPr>
          <p:cNvSpPr>
            <a:spLocks noGrp="1"/>
          </p:cNvSpPr>
          <p:nvPr>
            <p:ph type="sldNum" sz="quarter" idx="12"/>
          </p:nvPr>
        </p:nvSpPr>
        <p:spPr/>
        <p:txBody>
          <a:bodyPr/>
          <a:lstStyle/>
          <a:p>
            <a:fld id="{FA3085F4-AE39-2247-95A3-B9C79F573C7C}" type="slidenum">
              <a:rPr lang="en-US" smtClean="0"/>
              <a:t>‹#›</a:t>
            </a:fld>
            <a:endParaRPr lang="en-US"/>
          </a:p>
        </p:txBody>
      </p:sp>
    </p:spTree>
    <p:extLst>
      <p:ext uri="{BB962C8B-B14F-4D97-AF65-F5344CB8AC3E}">
        <p14:creationId xmlns:p14="http://schemas.microsoft.com/office/powerpoint/2010/main" val="4241336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AB375-C6EF-B0C5-EF5B-44CF07B415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520CD5-9E47-F01E-54C6-F011EE5E06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2CADC6-56A0-B5DC-EE45-16D91C9687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5D5F9-CC53-4742-5D63-3068F32BE42F}"/>
              </a:ext>
            </a:extLst>
          </p:cNvPr>
          <p:cNvSpPr>
            <a:spLocks noGrp="1"/>
          </p:cNvSpPr>
          <p:nvPr>
            <p:ph type="dt" sz="half" idx="10"/>
          </p:nvPr>
        </p:nvSpPr>
        <p:spPr/>
        <p:txBody>
          <a:bodyPr/>
          <a:lstStyle/>
          <a:p>
            <a:fld id="{31BFD115-6EB5-AE46-8A83-899FB56EF0BC}" type="datetimeFigureOut">
              <a:rPr lang="en-US" smtClean="0"/>
              <a:t>3/28/24</a:t>
            </a:fld>
            <a:endParaRPr lang="en-US"/>
          </a:p>
        </p:txBody>
      </p:sp>
      <p:sp>
        <p:nvSpPr>
          <p:cNvPr id="6" name="Footer Placeholder 5">
            <a:extLst>
              <a:ext uri="{FF2B5EF4-FFF2-40B4-BE49-F238E27FC236}">
                <a16:creationId xmlns:a16="http://schemas.microsoft.com/office/drawing/2014/main" id="{23AC7BCC-1305-781F-385A-DC3499C87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8C19A6-D534-F77D-CCD9-BA4EB29D3A64}"/>
              </a:ext>
            </a:extLst>
          </p:cNvPr>
          <p:cNvSpPr>
            <a:spLocks noGrp="1"/>
          </p:cNvSpPr>
          <p:nvPr>
            <p:ph type="sldNum" sz="quarter" idx="12"/>
          </p:nvPr>
        </p:nvSpPr>
        <p:spPr/>
        <p:txBody>
          <a:bodyPr/>
          <a:lstStyle/>
          <a:p>
            <a:fld id="{FA3085F4-AE39-2247-95A3-B9C79F573C7C}" type="slidenum">
              <a:rPr lang="en-US" smtClean="0"/>
              <a:t>‹#›</a:t>
            </a:fld>
            <a:endParaRPr lang="en-US"/>
          </a:p>
        </p:txBody>
      </p:sp>
    </p:spTree>
    <p:extLst>
      <p:ext uri="{BB962C8B-B14F-4D97-AF65-F5344CB8AC3E}">
        <p14:creationId xmlns:p14="http://schemas.microsoft.com/office/powerpoint/2010/main" val="3819196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5177-8083-AE0F-0101-9B3461DA19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C1018E-29BD-27A0-4504-BC23D8BEFE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A27487-A990-195D-1343-7119210A8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50D868-703C-6C6D-DC3F-0B21BB9EFFFB}"/>
              </a:ext>
            </a:extLst>
          </p:cNvPr>
          <p:cNvSpPr>
            <a:spLocks noGrp="1"/>
          </p:cNvSpPr>
          <p:nvPr>
            <p:ph type="dt" sz="half" idx="10"/>
          </p:nvPr>
        </p:nvSpPr>
        <p:spPr/>
        <p:txBody>
          <a:bodyPr/>
          <a:lstStyle/>
          <a:p>
            <a:fld id="{31BFD115-6EB5-AE46-8A83-899FB56EF0BC}" type="datetimeFigureOut">
              <a:rPr lang="en-US" smtClean="0"/>
              <a:t>3/28/24</a:t>
            </a:fld>
            <a:endParaRPr lang="en-US"/>
          </a:p>
        </p:txBody>
      </p:sp>
      <p:sp>
        <p:nvSpPr>
          <p:cNvPr id="6" name="Footer Placeholder 5">
            <a:extLst>
              <a:ext uri="{FF2B5EF4-FFF2-40B4-BE49-F238E27FC236}">
                <a16:creationId xmlns:a16="http://schemas.microsoft.com/office/drawing/2014/main" id="{A73578A3-A2EA-40BF-6FAF-33FD5F6052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08E1D-808F-1EFB-F493-26BCFB6F9AAA}"/>
              </a:ext>
            </a:extLst>
          </p:cNvPr>
          <p:cNvSpPr>
            <a:spLocks noGrp="1"/>
          </p:cNvSpPr>
          <p:nvPr>
            <p:ph type="sldNum" sz="quarter" idx="12"/>
          </p:nvPr>
        </p:nvSpPr>
        <p:spPr/>
        <p:txBody>
          <a:bodyPr/>
          <a:lstStyle/>
          <a:p>
            <a:fld id="{FA3085F4-AE39-2247-95A3-B9C79F573C7C}" type="slidenum">
              <a:rPr lang="en-US" smtClean="0"/>
              <a:t>‹#›</a:t>
            </a:fld>
            <a:endParaRPr lang="en-US"/>
          </a:p>
        </p:txBody>
      </p:sp>
    </p:spTree>
    <p:extLst>
      <p:ext uri="{BB962C8B-B14F-4D97-AF65-F5344CB8AC3E}">
        <p14:creationId xmlns:p14="http://schemas.microsoft.com/office/powerpoint/2010/main" val="206410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C15E1-8E15-182A-E535-3821EDE6EF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0B67AF-E7B4-8BFD-4920-62FCAE58F6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77E49-0DCC-DAAE-2C96-48E8223792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FD115-6EB5-AE46-8A83-899FB56EF0BC}" type="datetimeFigureOut">
              <a:rPr lang="en-US" smtClean="0"/>
              <a:t>3/28/24</a:t>
            </a:fld>
            <a:endParaRPr lang="en-US"/>
          </a:p>
        </p:txBody>
      </p:sp>
      <p:sp>
        <p:nvSpPr>
          <p:cNvPr id="5" name="Footer Placeholder 4">
            <a:extLst>
              <a:ext uri="{FF2B5EF4-FFF2-40B4-BE49-F238E27FC236}">
                <a16:creationId xmlns:a16="http://schemas.microsoft.com/office/drawing/2014/main" id="{112710F3-66AA-A2AD-968F-903A9D8C28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77A427-CEE5-1240-DAEC-7026BCDE7F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085F4-AE39-2247-95A3-B9C79F573C7C}" type="slidenum">
              <a:rPr lang="en-US" smtClean="0"/>
              <a:t>‹#›</a:t>
            </a:fld>
            <a:endParaRPr lang="en-US"/>
          </a:p>
        </p:txBody>
      </p:sp>
    </p:spTree>
    <p:extLst>
      <p:ext uri="{BB962C8B-B14F-4D97-AF65-F5344CB8AC3E}">
        <p14:creationId xmlns:p14="http://schemas.microsoft.com/office/powerpoint/2010/main" val="2405775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0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nature.com/articles/s41593-021-00921-6" TargetMode="External"/><Relationship Id="rId2" Type="http://schemas.openxmlformats.org/officeDocument/2006/relationships/hyperlink" Target="https://ieeexplore.ieee.org/document/9810212" TargetMode="External"/><Relationship Id="rId1" Type="http://schemas.openxmlformats.org/officeDocument/2006/relationships/slideLayout" Target="../slideLayouts/slideLayout2.xml"/><Relationship Id="rId5" Type="http://schemas.openxmlformats.org/officeDocument/2006/relationships/hyperlink" Target="https://www.nature.com/articles/s41562-023-01584-y" TargetMode="External"/><Relationship Id="rId4" Type="http://schemas.openxmlformats.org/officeDocument/2006/relationships/hyperlink" Target="https://arxiv.org/pdf/2210.06756.pdf"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medium.com/@roiyeho/random-forests-98892261dc49"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nature.com/articles/s41593-021-00921-6" TargetMode="External"/><Relationship Id="rId2" Type="http://schemas.openxmlformats.org/officeDocument/2006/relationships/hyperlink" Target="https://ieeexplore.ieee.org/document/9810212" TargetMode="External"/><Relationship Id="rId1" Type="http://schemas.openxmlformats.org/officeDocument/2006/relationships/slideLayout" Target="../slideLayouts/slideLayout2.xml"/><Relationship Id="rId5" Type="http://schemas.openxmlformats.org/officeDocument/2006/relationships/hyperlink" Target="https://www.nature.com/articles/s41562-023-01584-y" TargetMode="External"/><Relationship Id="rId4" Type="http://schemas.openxmlformats.org/officeDocument/2006/relationships/hyperlink" Target="https://arxiv.org/pdf/2210.06756.pdf"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nature.com/articles/s41593-021-00921-6" TargetMode="External"/><Relationship Id="rId2" Type="http://schemas.openxmlformats.org/officeDocument/2006/relationships/hyperlink" Target="https://ieeexplore.ieee.org/document/9810212" TargetMode="External"/><Relationship Id="rId1" Type="http://schemas.openxmlformats.org/officeDocument/2006/relationships/slideLayout" Target="../slideLayouts/slideLayout2.xml"/><Relationship Id="rId5" Type="http://schemas.openxmlformats.org/officeDocument/2006/relationships/hyperlink" Target="https://www.nature.com/articles/s41562-023-01584-y" TargetMode="External"/><Relationship Id="rId4" Type="http://schemas.openxmlformats.org/officeDocument/2006/relationships/hyperlink" Target="https://arxiv.org/pdf/2210.06756.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rxiv.org/pdf/2210.06756.pdf"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nature.com/articles/s41593-021-00921-6"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arxiv.org/pdf/2210.06756.pdf"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www.nature.com/articles/s41562-023-01584-y"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w to Draw A Forest | Tasmanian Geographic">
            <a:extLst>
              <a:ext uri="{FF2B5EF4-FFF2-40B4-BE49-F238E27FC236}">
                <a16:creationId xmlns:a16="http://schemas.microsoft.com/office/drawing/2014/main" id="{02BDE6FB-1246-0BA3-CA03-DF048B3E0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334" y="2254563"/>
            <a:ext cx="7575327" cy="381976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2837615-CF28-6C03-1F08-73359E47EB62}"/>
              </a:ext>
            </a:extLst>
          </p:cNvPr>
          <p:cNvSpPr txBox="1">
            <a:spLocks/>
          </p:cNvSpPr>
          <p:nvPr/>
        </p:nvSpPr>
        <p:spPr>
          <a:xfrm>
            <a:off x="1220683" y="305032"/>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600" b="1" dirty="0">
                <a:latin typeface="Helvetica Neue" panose="02000503000000020004" pitchFamily="2" charset="0"/>
                <a:ea typeface="Helvetica Neue" panose="02000503000000020004" pitchFamily="2" charset="0"/>
                <a:cs typeface="Helvetica Neue" panose="02000503000000020004" pitchFamily="2" charset="0"/>
              </a:rPr>
              <a:t>Planting a Random Forest</a:t>
            </a:r>
          </a:p>
        </p:txBody>
      </p:sp>
      <p:sp>
        <p:nvSpPr>
          <p:cNvPr id="14" name="Subtitle 2">
            <a:extLst>
              <a:ext uri="{FF2B5EF4-FFF2-40B4-BE49-F238E27FC236}">
                <a16:creationId xmlns:a16="http://schemas.microsoft.com/office/drawing/2014/main" id="{597E4ADE-711A-D955-3187-CABB67900285}"/>
              </a:ext>
            </a:extLst>
          </p:cNvPr>
          <p:cNvSpPr txBox="1">
            <a:spLocks/>
          </p:cNvSpPr>
          <p:nvPr/>
        </p:nvSpPr>
        <p:spPr>
          <a:xfrm>
            <a:off x="1220682" y="1243920"/>
            <a:ext cx="9750633" cy="9321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Helvetica Neue" panose="02000503000000020004" pitchFamily="2" charset="0"/>
                <a:ea typeface="Helvetica Neue" panose="02000503000000020004" pitchFamily="2" charset="0"/>
                <a:cs typeface="Helvetica Neue" panose="02000503000000020004" pitchFamily="2" charset="0"/>
              </a:rPr>
              <a:t>How to navigate an</a:t>
            </a:r>
            <a:r>
              <a:rPr lang="en-US" b="1" dirty="0">
                <a:latin typeface="Helvetica Neue" panose="02000503000000020004" pitchFamily="2" charset="0"/>
                <a:ea typeface="Helvetica Neue" panose="02000503000000020004" pitchFamily="2" charset="0"/>
                <a:cs typeface="Helvetica Neue" panose="02000503000000020004" pitchFamily="2" charset="0"/>
              </a:rPr>
              <a:t> Infinite Dataset</a:t>
            </a:r>
            <a:r>
              <a:rPr lang="en-US" dirty="0">
                <a:latin typeface="Helvetica Neue" panose="02000503000000020004" pitchFamily="2" charset="0"/>
                <a:ea typeface="Helvetica Neue" panose="02000503000000020004" pitchFamily="2" charset="0"/>
                <a:cs typeface="Helvetica Neue" panose="02000503000000020004" pitchFamily="2" charset="0"/>
              </a:rPr>
              <a:t> by Seeing </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the (Decision) </a:t>
            </a:r>
            <a:r>
              <a:rPr lang="en-US" b="1" dirty="0">
                <a:latin typeface="Helvetica Neue" panose="02000503000000020004" pitchFamily="2" charset="0"/>
                <a:ea typeface="Helvetica Neue" panose="02000503000000020004" pitchFamily="2" charset="0"/>
                <a:cs typeface="Helvetica Neue" panose="02000503000000020004" pitchFamily="2" charset="0"/>
              </a:rPr>
              <a:t>Forest</a:t>
            </a:r>
            <a:r>
              <a:rPr lang="en-US" dirty="0">
                <a:latin typeface="Helvetica Neue" panose="02000503000000020004" pitchFamily="2" charset="0"/>
                <a:ea typeface="Helvetica Neue" panose="02000503000000020004" pitchFamily="2" charset="0"/>
                <a:cs typeface="Helvetica Neue" panose="02000503000000020004" pitchFamily="2" charset="0"/>
              </a:rPr>
              <a:t> through the (Decision) </a:t>
            </a:r>
            <a:r>
              <a:rPr lang="en-US" b="1" dirty="0">
                <a:latin typeface="Helvetica Neue" panose="02000503000000020004" pitchFamily="2" charset="0"/>
                <a:ea typeface="Helvetica Neue" panose="02000503000000020004" pitchFamily="2" charset="0"/>
                <a:cs typeface="Helvetica Neue" panose="02000503000000020004" pitchFamily="2" charset="0"/>
              </a:rPr>
              <a:t>Trees</a:t>
            </a:r>
          </a:p>
        </p:txBody>
      </p:sp>
      <p:sp>
        <p:nvSpPr>
          <p:cNvPr id="15" name="Subtitle 2">
            <a:extLst>
              <a:ext uri="{FF2B5EF4-FFF2-40B4-BE49-F238E27FC236}">
                <a16:creationId xmlns:a16="http://schemas.microsoft.com/office/drawing/2014/main" id="{1FF75676-D2A5-E5E5-3FDB-37DB6F540871}"/>
              </a:ext>
            </a:extLst>
          </p:cNvPr>
          <p:cNvSpPr txBox="1">
            <a:spLocks/>
          </p:cNvSpPr>
          <p:nvPr/>
        </p:nvSpPr>
        <p:spPr>
          <a:xfrm>
            <a:off x="-1" y="6152775"/>
            <a:ext cx="12192000" cy="40019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Alan Underwood</a:t>
            </a:r>
            <a:r>
              <a:rPr lang="en-US" dirty="0">
                <a:latin typeface="Helvetica Neue" panose="02000503000000020004" pitchFamily="2" charset="0"/>
                <a:ea typeface="Helvetica Neue" panose="02000503000000020004" pitchFamily="2" charset="0"/>
                <a:cs typeface="Helvetica Neue" panose="02000503000000020004" pitchFamily="2" charset="0"/>
              </a:rPr>
              <a:t> - April 5, 2024</a:t>
            </a:r>
          </a:p>
        </p:txBody>
      </p:sp>
    </p:spTree>
    <p:extLst>
      <p:ext uri="{BB962C8B-B14F-4D97-AF65-F5344CB8AC3E}">
        <p14:creationId xmlns:p14="http://schemas.microsoft.com/office/powerpoint/2010/main" val="7776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20683" y="1580493"/>
            <a:ext cx="9750633" cy="369701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dirty="0">
                <a:latin typeface="Helvetica Neue" panose="02000503000000020004" pitchFamily="2" charset="0"/>
                <a:ea typeface="Helvetica Neue" panose="02000503000000020004" pitchFamily="2" charset="0"/>
                <a:cs typeface="Helvetica Neue" panose="02000503000000020004" pitchFamily="2" charset="0"/>
              </a:rPr>
              <a:t>When navigating an </a:t>
            </a:r>
            <a:r>
              <a:rPr lang="en-US" sz="5200" b="1" dirty="0">
                <a:latin typeface="Helvetica Neue" panose="02000503000000020004" pitchFamily="2" charset="0"/>
                <a:ea typeface="Helvetica Neue" panose="02000503000000020004" pitchFamily="2" charset="0"/>
                <a:cs typeface="Helvetica Neue" panose="02000503000000020004" pitchFamily="2" charset="0"/>
              </a:rPr>
              <a:t>infinite</a:t>
            </a:r>
            <a:r>
              <a:rPr lang="en-US" sz="5200" dirty="0">
                <a:latin typeface="Helvetica Neue" panose="02000503000000020004" pitchFamily="2" charset="0"/>
                <a:ea typeface="Helvetica Neue" panose="02000503000000020004" pitchFamily="2" charset="0"/>
                <a:cs typeface="Helvetica Neue" panose="02000503000000020004" pitchFamily="2" charset="0"/>
              </a:rPr>
              <a:t> </a:t>
            </a:r>
            <a:r>
              <a:rPr lang="en-US" sz="5200" b="1" dirty="0">
                <a:latin typeface="Helvetica Neue" panose="02000503000000020004" pitchFamily="2" charset="0"/>
                <a:ea typeface="Helvetica Neue" panose="02000503000000020004" pitchFamily="2" charset="0"/>
                <a:cs typeface="Helvetica Neue" panose="02000503000000020004" pitchFamily="2" charset="0"/>
              </a:rPr>
              <a:t>dataset</a:t>
            </a:r>
            <a:r>
              <a:rPr lang="en-US" sz="5200" dirty="0">
                <a:latin typeface="Helvetica Neue" panose="02000503000000020004" pitchFamily="2" charset="0"/>
                <a:ea typeface="Helvetica Neue" panose="02000503000000020004" pitchFamily="2" charset="0"/>
                <a:cs typeface="Helvetica Neue" panose="02000503000000020004" pitchFamily="2" charset="0"/>
              </a:rPr>
              <a:t>, you need to know </a:t>
            </a:r>
            <a:br>
              <a:rPr lang="en-US" sz="5200" dirty="0">
                <a:latin typeface="Helvetica Neue" panose="02000503000000020004" pitchFamily="2" charset="0"/>
                <a:ea typeface="Helvetica Neue" panose="02000503000000020004" pitchFamily="2" charset="0"/>
                <a:cs typeface="Helvetica Neue" panose="02000503000000020004" pitchFamily="2" charset="0"/>
              </a:rPr>
            </a:br>
            <a:r>
              <a:rPr lang="en-US" sz="5200" b="1" dirty="0">
                <a:latin typeface="Helvetica Neue" panose="02000503000000020004" pitchFamily="2" charset="0"/>
                <a:ea typeface="Helvetica Neue" panose="02000503000000020004" pitchFamily="2" charset="0"/>
                <a:cs typeface="Helvetica Neue" panose="02000503000000020004" pitchFamily="2" charset="0"/>
              </a:rPr>
              <a:t>where to go.</a:t>
            </a:r>
          </a:p>
        </p:txBody>
      </p:sp>
    </p:spTree>
    <p:extLst>
      <p:ext uri="{BB962C8B-B14F-4D97-AF65-F5344CB8AC3E}">
        <p14:creationId xmlns:p14="http://schemas.microsoft.com/office/powerpoint/2010/main" val="14953378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4A55-353F-792A-63E4-C8B478EEA733}"/>
              </a:ext>
            </a:extLst>
          </p:cNvPr>
          <p:cNvSpPr>
            <a:spLocks noGrp="1"/>
          </p:cNvSpPr>
          <p:nvPr>
            <p:ph type="title"/>
          </p:nvPr>
        </p:nvSpPr>
        <p:spPr>
          <a:xfrm>
            <a:off x="630294" y="740546"/>
            <a:ext cx="5257800" cy="1325563"/>
          </a:xfrm>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Technology</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Stack</a:t>
            </a:r>
          </a:p>
        </p:txBody>
      </p:sp>
      <p:grpSp>
        <p:nvGrpSpPr>
          <p:cNvPr id="18" name="Group 17">
            <a:extLst>
              <a:ext uri="{FF2B5EF4-FFF2-40B4-BE49-F238E27FC236}">
                <a16:creationId xmlns:a16="http://schemas.microsoft.com/office/drawing/2014/main" id="{470D9381-FA56-B2D0-9C37-475B6AD46546}"/>
              </a:ext>
            </a:extLst>
          </p:cNvPr>
          <p:cNvGrpSpPr/>
          <p:nvPr/>
        </p:nvGrpSpPr>
        <p:grpSpPr>
          <a:xfrm>
            <a:off x="5325294" y="936765"/>
            <a:ext cx="5751412" cy="2231013"/>
            <a:chOff x="5588532" y="1128712"/>
            <a:chExt cx="5751412" cy="2231013"/>
          </a:xfrm>
        </p:grpSpPr>
        <p:sp>
          <p:nvSpPr>
            <p:cNvPr id="4" name="Rectangle 3">
              <a:extLst>
                <a:ext uri="{FF2B5EF4-FFF2-40B4-BE49-F238E27FC236}">
                  <a16:creationId xmlns:a16="http://schemas.microsoft.com/office/drawing/2014/main" id="{FDB059D2-C58D-847F-174D-C9BBE3F0AC4B}"/>
                </a:ext>
              </a:extLst>
            </p:cNvPr>
            <p:cNvSpPr/>
            <p:nvPr/>
          </p:nvSpPr>
          <p:spPr>
            <a:xfrm>
              <a:off x="5588535" y="1128712"/>
              <a:ext cx="1842655" cy="678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Python</a:t>
              </a:r>
            </a:p>
          </p:txBody>
        </p:sp>
        <p:sp>
          <p:nvSpPr>
            <p:cNvPr id="5" name="Rectangle 4">
              <a:extLst>
                <a:ext uri="{FF2B5EF4-FFF2-40B4-BE49-F238E27FC236}">
                  <a16:creationId xmlns:a16="http://schemas.microsoft.com/office/drawing/2014/main" id="{2FDD5D9B-3308-5BC8-D0C5-7DA0F6E7ADA6}"/>
                </a:ext>
              </a:extLst>
            </p:cNvPr>
            <p:cNvSpPr/>
            <p:nvPr/>
          </p:nvSpPr>
          <p:spPr>
            <a:xfrm>
              <a:off x="7549840" y="1128712"/>
              <a:ext cx="1842655" cy="678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Torch</a:t>
              </a:r>
            </a:p>
          </p:txBody>
        </p:sp>
        <p:sp>
          <p:nvSpPr>
            <p:cNvPr id="6" name="Rectangle 5">
              <a:extLst>
                <a:ext uri="{FF2B5EF4-FFF2-40B4-BE49-F238E27FC236}">
                  <a16:creationId xmlns:a16="http://schemas.microsoft.com/office/drawing/2014/main" id="{A367A338-E2A9-1DF7-535A-597E80B93AA4}"/>
                </a:ext>
              </a:extLst>
            </p:cNvPr>
            <p:cNvSpPr/>
            <p:nvPr/>
          </p:nvSpPr>
          <p:spPr>
            <a:xfrm>
              <a:off x="9497289" y="1128712"/>
              <a:ext cx="1842655" cy="6784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TensorFlow</a:t>
              </a:r>
            </a:p>
          </p:txBody>
        </p:sp>
        <p:sp>
          <p:nvSpPr>
            <p:cNvPr id="7" name="Rectangle 6">
              <a:extLst>
                <a:ext uri="{FF2B5EF4-FFF2-40B4-BE49-F238E27FC236}">
                  <a16:creationId xmlns:a16="http://schemas.microsoft.com/office/drawing/2014/main" id="{80C57D5F-4BCE-1A36-30EB-8DA8999EA86B}"/>
                </a:ext>
              </a:extLst>
            </p:cNvPr>
            <p:cNvSpPr/>
            <p:nvPr/>
          </p:nvSpPr>
          <p:spPr>
            <a:xfrm>
              <a:off x="5588533" y="1911926"/>
              <a:ext cx="1842655" cy="678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HTML</a:t>
              </a:r>
            </a:p>
          </p:txBody>
        </p:sp>
        <p:sp>
          <p:nvSpPr>
            <p:cNvPr id="9" name="Rectangle 8">
              <a:extLst>
                <a:ext uri="{FF2B5EF4-FFF2-40B4-BE49-F238E27FC236}">
                  <a16:creationId xmlns:a16="http://schemas.microsoft.com/office/drawing/2014/main" id="{1F4D3F28-5478-CA4E-CA80-AF71A5ED5333}"/>
                </a:ext>
              </a:extLst>
            </p:cNvPr>
            <p:cNvSpPr/>
            <p:nvPr/>
          </p:nvSpPr>
          <p:spPr>
            <a:xfrm>
              <a:off x="7549838" y="1902653"/>
              <a:ext cx="1842655" cy="6784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CSS</a:t>
              </a:r>
            </a:p>
          </p:txBody>
        </p:sp>
        <p:sp>
          <p:nvSpPr>
            <p:cNvPr id="10" name="Rectangle 9">
              <a:extLst>
                <a:ext uri="{FF2B5EF4-FFF2-40B4-BE49-F238E27FC236}">
                  <a16:creationId xmlns:a16="http://schemas.microsoft.com/office/drawing/2014/main" id="{15217851-AA4C-1AE7-6A16-6B746A4234B4}"/>
                </a:ext>
              </a:extLst>
            </p:cNvPr>
            <p:cNvSpPr/>
            <p:nvPr/>
          </p:nvSpPr>
          <p:spPr>
            <a:xfrm>
              <a:off x="9497289" y="1902653"/>
              <a:ext cx="1842655" cy="678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JavaScript</a:t>
              </a:r>
            </a:p>
          </p:txBody>
        </p:sp>
        <p:sp>
          <p:nvSpPr>
            <p:cNvPr id="11" name="Rectangle 10">
              <a:extLst>
                <a:ext uri="{FF2B5EF4-FFF2-40B4-BE49-F238E27FC236}">
                  <a16:creationId xmlns:a16="http://schemas.microsoft.com/office/drawing/2014/main" id="{F621FBB9-C7A5-7953-A1AC-164DFC28388A}"/>
                </a:ext>
              </a:extLst>
            </p:cNvPr>
            <p:cNvSpPr/>
            <p:nvPr/>
          </p:nvSpPr>
          <p:spPr>
            <a:xfrm>
              <a:off x="5588532" y="2681285"/>
              <a:ext cx="1842655" cy="678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Bash</a:t>
              </a:r>
            </a:p>
          </p:txBody>
        </p:sp>
      </p:grpSp>
      <p:sp>
        <p:nvSpPr>
          <p:cNvPr id="12" name="Rectangle 11">
            <a:extLst>
              <a:ext uri="{FF2B5EF4-FFF2-40B4-BE49-F238E27FC236}">
                <a16:creationId xmlns:a16="http://schemas.microsoft.com/office/drawing/2014/main" id="{F9E2EDBD-FEB6-3FB5-8CDF-B8F86893AB91}"/>
              </a:ext>
            </a:extLst>
          </p:cNvPr>
          <p:cNvSpPr/>
          <p:nvPr/>
        </p:nvSpPr>
        <p:spPr>
          <a:xfrm>
            <a:off x="5325294" y="4057573"/>
            <a:ext cx="1842655" cy="6784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RTX 6000</a:t>
            </a:r>
          </a:p>
        </p:txBody>
      </p:sp>
      <p:sp>
        <p:nvSpPr>
          <p:cNvPr id="14" name="Rectangle 13">
            <a:extLst>
              <a:ext uri="{FF2B5EF4-FFF2-40B4-BE49-F238E27FC236}">
                <a16:creationId xmlns:a16="http://schemas.microsoft.com/office/drawing/2014/main" id="{139B74F6-494D-99F5-7C97-A0505C692838}"/>
              </a:ext>
            </a:extLst>
          </p:cNvPr>
          <p:cNvSpPr/>
          <p:nvPr/>
        </p:nvSpPr>
        <p:spPr>
          <a:xfrm>
            <a:off x="7286602" y="4057573"/>
            <a:ext cx="1842655" cy="678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3090ti</a:t>
            </a:r>
          </a:p>
        </p:txBody>
      </p:sp>
      <p:sp>
        <p:nvSpPr>
          <p:cNvPr id="16" name="Rectangle 15">
            <a:extLst>
              <a:ext uri="{FF2B5EF4-FFF2-40B4-BE49-F238E27FC236}">
                <a16:creationId xmlns:a16="http://schemas.microsoft.com/office/drawing/2014/main" id="{3B63AB21-3AB9-E4FE-B2B3-101259D03653}"/>
              </a:ext>
            </a:extLst>
          </p:cNvPr>
          <p:cNvSpPr/>
          <p:nvPr/>
        </p:nvSpPr>
        <p:spPr>
          <a:xfrm>
            <a:off x="5325294" y="5544031"/>
            <a:ext cx="1842655" cy="678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Jetson Orin (5)</a:t>
            </a:r>
          </a:p>
        </p:txBody>
      </p:sp>
      <p:sp>
        <p:nvSpPr>
          <p:cNvPr id="17" name="Rectangle 16">
            <a:extLst>
              <a:ext uri="{FF2B5EF4-FFF2-40B4-BE49-F238E27FC236}">
                <a16:creationId xmlns:a16="http://schemas.microsoft.com/office/drawing/2014/main" id="{858C2AFC-23BA-46AC-2535-57A88388E1C1}"/>
              </a:ext>
            </a:extLst>
          </p:cNvPr>
          <p:cNvSpPr/>
          <p:nvPr/>
        </p:nvSpPr>
        <p:spPr>
          <a:xfrm>
            <a:off x="7286601" y="5542228"/>
            <a:ext cx="1842655" cy="6784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Raspberry Pi (6)</a:t>
            </a:r>
          </a:p>
        </p:txBody>
      </p:sp>
      <p:sp>
        <p:nvSpPr>
          <p:cNvPr id="20" name="TextBox 19">
            <a:extLst>
              <a:ext uri="{FF2B5EF4-FFF2-40B4-BE49-F238E27FC236}">
                <a16:creationId xmlns:a16="http://schemas.microsoft.com/office/drawing/2014/main" id="{83766BB9-CCA2-527A-C350-8374FC0AE7D8}"/>
              </a:ext>
            </a:extLst>
          </p:cNvPr>
          <p:cNvSpPr txBox="1"/>
          <p:nvPr/>
        </p:nvSpPr>
        <p:spPr>
          <a:xfrm>
            <a:off x="5229202" y="418567"/>
            <a:ext cx="6096000" cy="461665"/>
          </a:xfrm>
          <a:prstGeom prst="rect">
            <a:avLst/>
          </a:prstGeom>
          <a:noFill/>
        </p:spPr>
        <p:txBody>
          <a:bodyPr wrap="square">
            <a:spAutoFit/>
          </a:bodyPr>
          <a:lstStyle/>
          <a:p>
            <a:pPr marL="0" indent="0">
              <a:buNone/>
            </a:pPr>
            <a:r>
              <a:rPr lang="en-US" sz="2400" b="1" dirty="0">
                <a:latin typeface="Helvetica" pitchFamily="2" charset="0"/>
              </a:rPr>
              <a:t>Software</a:t>
            </a:r>
            <a:endParaRPr lang="en-US" sz="2400" dirty="0">
              <a:latin typeface="Helvetica" pitchFamily="2" charset="0"/>
            </a:endParaRPr>
          </a:p>
        </p:txBody>
      </p:sp>
      <p:sp>
        <p:nvSpPr>
          <p:cNvPr id="21" name="TextBox 20">
            <a:extLst>
              <a:ext uri="{FF2B5EF4-FFF2-40B4-BE49-F238E27FC236}">
                <a16:creationId xmlns:a16="http://schemas.microsoft.com/office/drawing/2014/main" id="{C1A5D65A-4CDF-A6C7-AB00-06B018B986F0}"/>
              </a:ext>
            </a:extLst>
          </p:cNvPr>
          <p:cNvSpPr txBox="1"/>
          <p:nvPr/>
        </p:nvSpPr>
        <p:spPr>
          <a:xfrm>
            <a:off x="5229202" y="3562395"/>
            <a:ext cx="6096000" cy="461665"/>
          </a:xfrm>
          <a:prstGeom prst="rect">
            <a:avLst/>
          </a:prstGeom>
          <a:noFill/>
        </p:spPr>
        <p:txBody>
          <a:bodyPr wrap="square">
            <a:spAutoFit/>
          </a:bodyPr>
          <a:lstStyle/>
          <a:p>
            <a:pPr marL="0" indent="0">
              <a:buNone/>
            </a:pPr>
            <a:r>
              <a:rPr lang="en-US" sz="2400" b="1" dirty="0">
                <a:latin typeface="Helvetica Neue" panose="02000503000000020004" pitchFamily="2" charset="0"/>
                <a:ea typeface="Helvetica Neue" panose="02000503000000020004" pitchFamily="2" charset="0"/>
                <a:cs typeface="Helvetica Neue" panose="02000503000000020004" pitchFamily="2" charset="0"/>
              </a:rPr>
              <a:t>Hardware </a:t>
            </a:r>
            <a:r>
              <a:rPr lang="en-US" sz="2400" dirty="0">
                <a:latin typeface="Helvetica Neue" panose="02000503000000020004" pitchFamily="2" charset="0"/>
                <a:ea typeface="Helvetica Neue" panose="02000503000000020004" pitchFamily="2" charset="0"/>
                <a:cs typeface="Helvetica Neue" panose="02000503000000020004" pitchFamily="2" charset="0"/>
              </a:rPr>
              <a:t>(cloud)</a:t>
            </a:r>
          </a:p>
        </p:txBody>
      </p:sp>
      <p:sp>
        <p:nvSpPr>
          <p:cNvPr id="22" name="TextBox 21">
            <a:extLst>
              <a:ext uri="{FF2B5EF4-FFF2-40B4-BE49-F238E27FC236}">
                <a16:creationId xmlns:a16="http://schemas.microsoft.com/office/drawing/2014/main" id="{CD1D098B-F88E-5453-9934-AAABB8B0C6AA}"/>
              </a:ext>
            </a:extLst>
          </p:cNvPr>
          <p:cNvSpPr txBox="1"/>
          <p:nvPr/>
        </p:nvSpPr>
        <p:spPr>
          <a:xfrm>
            <a:off x="5229202" y="5068043"/>
            <a:ext cx="6096000" cy="461665"/>
          </a:xfrm>
          <a:prstGeom prst="rect">
            <a:avLst/>
          </a:prstGeom>
          <a:noFill/>
        </p:spPr>
        <p:txBody>
          <a:bodyPr wrap="square">
            <a:spAutoFit/>
          </a:bodyPr>
          <a:lstStyle/>
          <a:p>
            <a:pPr marL="0" indent="0">
              <a:buNone/>
            </a:pPr>
            <a:r>
              <a:rPr lang="en-US" sz="2400" b="1" dirty="0">
                <a:latin typeface="Helvetica Neue" panose="02000503000000020004" pitchFamily="2" charset="0"/>
                <a:ea typeface="Helvetica Neue" panose="02000503000000020004" pitchFamily="2" charset="0"/>
                <a:cs typeface="Helvetica Neue" panose="02000503000000020004" pitchFamily="2" charset="0"/>
              </a:rPr>
              <a:t>Edge Computing</a:t>
            </a:r>
            <a:endParaRPr lang="en-US" sz="2400" dirty="0">
              <a:latin typeface="Helvetica" pitchFamily="2" charset="0"/>
            </a:endParaRPr>
          </a:p>
        </p:txBody>
      </p:sp>
      <p:sp>
        <p:nvSpPr>
          <p:cNvPr id="23" name="Rectangle 22">
            <a:extLst>
              <a:ext uri="{FF2B5EF4-FFF2-40B4-BE49-F238E27FC236}">
                <a16:creationId xmlns:a16="http://schemas.microsoft.com/office/drawing/2014/main" id="{E06A4953-94DC-ED03-99E1-ACEA685216CA}"/>
              </a:ext>
            </a:extLst>
          </p:cNvPr>
          <p:cNvSpPr/>
          <p:nvPr/>
        </p:nvSpPr>
        <p:spPr>
          <a:xfrm>
            <a:off x="7286597" y="2489338"/>
            <a:ext cx="1842655" cy="678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PHP (Proxy)</a:t>
            </a:r>
          </a:p>
        </p:txBody>
      </p:sp>
      <p:sp>
        <p:nvSpPr>
          <p:cNvPr id="24" name="Rectangle 23">
            <a:extLst>
              <a:ext uri="{FF2B5EF4-FFF2-40B4-BE49-F238E27FC236}">
                <a16:creationId xmlns:a16="http://schemas.microsoft.com/office/drawing/2014/main" id="{9675A3A1-AE7C-99D4-C042-02A908E646D8}"/>
              </a:ext>
            </a:extLst>
          </p:cNvPr>
          <p:cNvSpPr/>
          <p:nvPr/>
        </p:nvSpPr>
        <p:spPr>
          <a:xfrm>
            <a:off x="9234051" y="2475483"/>
            <a:ext cx="1842655" cy="6784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NodeJS</a:t>
            </a:r>
          </a:p>
        </p:txBody>
      </p:sp>
      <p:pic>
        <p:nvPicPr>
          <p:cNvPr id="405506" name="Picture 2" descr="Beginner's Guide: How To Install Ubuntu Linux 18.04 LTS">
            <a:extLst>
              <a:ext uri="{FF2B5EF4-FFF2-40B4-BE49-F238E27FC236}">
                <a16:creationId xmlns:a16="http://schemas.microsoft.com/office/drawing/2014/main" id="{E1A1DD47-38F5-0937-4F37-ECAF32F34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71" y="2414016"/>
            <a:ext cx="2385846" cy="1686607"/>
          </a:xfrm>
          <a:prstGeom prst="rect">
            <a:avLst/>
          </a:prstGeom>
          <a:noFill/>
          <a:extLst>
            <a:ext uri="{909E8E84-426E-40DD-AFC4-6F175D3DCCD1}">
              <a14:hiddenFill xmlns:a14="http://schemas.microsoft.com/office/drawing/2010/main">
                <a:solidFill>
                  <a:srgbClr val="FFFFFF"/>
                </a:solidFill>
              </a14:hiddenFill>
            </a:ext>
          </a:extLst>
        </p:spPr>
      </p:pic>
      <p:pic>
        <p:nvPicPr>
          <p:cNvPr id="405508" name="Picture 4" descr="Lambda | LinkedIn">
            <a:extLst>
              <a:ext uri="{FF2B5EF4-FFF2-40B4-BE49-F238E27FC236}">
                <a16:creationId xmlns:a16="http://schemas.microsoft.com/office/drawing/2014/main" id="{6FF64191-DF4B-2FD5-9EEC-5A88EF6DA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94" y="4123288"/>
            <a:ext cx="1572200" cy="1572200"/>
          </a:xfrm>
          <a:prstGeom prst="rect">
            <a:avLst/>
          </a:prstGeom>
          <a:noFill/>
          <a:extLst>
            <a:ext uri="{909E8E84-426E-40DD-AFC4-6F175D3DCCD1}">
              <a14:hiddenFill xmlns:a14="http://schemas.microsoft.com/office/drawing/2010/main">
                <a:solidFill>
                  <a:srgbClr val="FFFFFF"/>
                </a:solidFill>
              </a14:hiddenFill>
            </a:ext>
          </a:extLst>
        </p:spPr>
      </p:pic>
      <p:pic>
        <p:nvPicPr>
          <p:cNvPr id="405510" name="Picture 6">
            <a:extLst>
              <a:ext uri="{FF2B5EF4-FFF2-40B4-BE49-F238E27FC236}">
                <a16:creationId xmlns:a16="http://schemas.microsoft.com/office/drawing/2014/main" id="{1F058373-BBA4-3B33-571C-0B8CDCB4D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319" y="2670879"/>
            <a:ext cx="1456150" cy="1074392"/>
          </a:xfrm>
          <a:prstGeom prst="rect">
            <a:avLst/>
          </a:prstGeom>
          <a:noFill/>
          <a:extLst>
            <a:ext uri="{909E8E84-426E-40DD-AFC4-6F175D3DCCD1}">
              <a14:hiddenFill xmlns:a14="http://schemas.microsoft.com/office/drawing/2010/main">
                <a:solidFill>
                  <a:srgbClr val="FFFFFF"/>
                </a:solidFill>
              </a14:hiddenFill>
            </a:ext>
          </a:extLst>
        </p:spPr>
      </p:pic>
      <p:pic>
        <p:nvPicPr>
          <p:cNvPr id="405512" name="Picture 8" descr="ESA - Raspberry Pi logo">
            <a:extLst>
              <a:ext uri="{FF2B5EF4-FFF2-40B4-BE49-F238E27FC236}">
                <a16:creationId xmlns:a16="http://schemas.microsoft.com/office/drawing/2014/main" id="{6788D77B-DBF5-F980-C9AE-C63C86FAE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4193" y="4308892"/>
            <a:ext cx="1110002" cy="123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0629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A29BE8-F632-ADB5-80C6-39A608F65A4F}"/>
              </a:ext>
            </a:extLst>
          </p:cNvPr>
          <p:cNvSpPr/>
          <p:nvPr/>
        </p:nvSpPr>
        <p:spPr>
          <a:xfrm>
            <a:off x="261565" y="291896"/>
            <a:ext cx="11668869" cy="82066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34104F-30F9-E1EB-F604-F591C7CBB4E5}"/>
              </a:ext>
            </a:extLst>
          </p:cNvPr>
          <p:cNvSpPr txBox="1"/>
          <p:nvPr/>
        </p:nvSpPr>
        <p:spPr>
          <a:xfrm>
            <a:off x="261565" y="362540"/>
            <a:ext cx="11668869" cy="615553"/>
          </a:xfrm>
          <a:prstGeom prst="rect">
            <a:avLst/>
          </a:prstGeom>
          <a:noFill/>
        </p:spPr>
        <p:txBody>
          <a:bodyPr wrap="square" rtlCol="0">
            <a:spAutoFit/>
          </a:bodyPr>
          <a:lstStyle/>
          <a:p>
            <a:pPr algn="ctr"/>
            <a:r>
              <a:rPr lang="en-US" sz="3400" dirty="0">
                <a:solidFill>
                  <a:schemeClr val="bg1"/>
                </a:solidFill>
              </a:rPr>
              <a:t>Liquid Architecture</a:t>
            </a:r>
          </a:p>
        </p:txBody>
      </p:sp>
      <p:cxnSp>
        <p:nvCxnSpPr>
          <p:cNvPr id="3" name="Straight Arrow Connector 2">
            <a:extLst>
              <a:ext uri="{FF2B5EF4-FFF2-40B4-BE49-F238E27FC236}">
                <a16:creationId xmlns:a16="http://schemas.microsoft.com/office/drawing/2014/main" id="{81E3E130-AA51-85F8-F7D4-B688FD220BB6}"/>
              </a:ext>
            </a:extLst>
          </p:cNvPr>
          <p:cNvCxnSpPr>
            <a:cxnSpLocks/>
          </p:cNvCxnSpPr>
          <p:nvPr/>
        </p:nvCxnSpPr>
        <p:spPr>
          <a:xfrm>
            <a:off x="2362199" y="5199443"/>
            <a:ext cx="7675420" cy="0"/>
          </a:xfrm>
          <a:prstGeom prst="straightConnector1">
            <a:avLst/>
          </a:prstGeom>
          <a:ln w="73025">
            <a:solidFill>
              <a:schemeClr val="tx1">
                <a:lumMod val="85000"/>
                <a:lumOff val="15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D51C0A9-5A3C-1669-BB68-B5DEB9953FFA}"/>
              </a:ext>
            </a:extLst>
          </p:cNvPr>
          <p:cNvCxnSpPr>
            <a:cxnSpLocks/>
          </p:cNvCxnSpPr>
          <p:nvPr/>
        </p:nvCxnSpPr>
        <p:spPr>
          <a:xfrm flipV="1">
            <a:off x="2403764" y="1638825"/>
            <a:ext cx="0" cy="3532908"/>
          </a:xfrm>
          <a:prstGeom prst="straightConnector1">
            <a:avLst/>
          </a:prstGeom>
          <a:ln w="73025">
            <a:solidFill>
              <a:schemeClr val="tx1">
                <a:lumMod val="85000"/>
                <a:lumOff val="15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683419-7501-553F-AC5D-130B7D5252CF}"/>
              </a:ext>
            </a:extLst>
          </p:cNvPr>
          <p:cNvSpPr txBox="1"/>
          <p:nvPr/>
        </p:nvSpPr>
        <p:spPr>
          <a:xfrm>
            <a:off x="3671246" y="5280818"/>
            <a:ext cx="5306709" cy="430887"/>
          </a:xfrm>
          <a:prstGeom prst="rect">
            <a:avLst/>
          </a:prstGeom>
          <a:noFill/>
        </p:spPr>
        <p:txBody>
          <a:bodyPr wrap="none" rtlCol="0">
            <a:spAutoFit/>
          </a:bodyPr>
          <a:lstStyle/>
          <a:p>
            <a:pPr algn="ctr"/>
            <a:r>
              <a:rPr lang="en-US" sz="2200" dirty="0"/>
              <a:t>Add new bots or training sets to the network</a:t>
            </a:r>
          </a:p>
        </p:txBody>
      </p:sp>
      <p:sp>
        <p:nvSpPr>
          <p:cNvPr id="12" name="TextBox 11">
            <a:extLst>
              <a:ext uri="{FF2B5EF4-FFF2-40B4-BE49-F238E27FC236}">
                <a16:creationId xmlns:a16="http://schemas.microsoft.com/office/drawing/2014/main" id="{F80A8744-8679-E1CF-D99E-3C86662CD19B}"/>
              </a:ext>
            </a:extLst>
          </p:cNvPr>
          <p:cNvSpPr txBox="1"/>
          <p:nvPr/>
        </p:nvSpPr>
        <p:spPr>
          <a:xfrm rot="16200000">
            <a:off x="439020" y="3426913"/>
            <a:ext cx="3276923" cy="430887"/>
          </a:xfrm>
          <a:prstGeom prst="rect">
            <a:avLst/>
          </a:prstGeom>
          <a:noFill/>
        </p:spPr>
        <p:txBody>
          <a:bodyPr wrap="none" rtlCol="0">
            <a:spAutoFit/>
          </a:bodyPr>
          <a:lstStyle/>
          <a:p>
            <a:r>
              <a:rPr lang="en-US" sz="2200" dirty="0"/>
              <a:t>Add Copies of Existing Bots</a:t>
            </a:r>
          </a:p>
        </p:txBody>
      </p:sp>
      <p:sp>
        <p:nvSpPr>
          <p:cNvPr id="16" name="TextBox 15">
            <a:extLst>
              <a:ext uri="{FF2B5EF4-FFF2-40B4-BE49-F238E27FC236}">
                <a16:creationId xmlns:a16="http://schemas.microsoft.com/office/drawing/2014/main" id="{26174139-0410-4AE5-43AC-E1F2C0723957}"/>
              </a:ext>
            </a:extLst>
          </p:cNvPr>
          <p:cNvSpPr txBox="1"/>
          <p:nvPr/>
        </p:nvSpPr>
        <p:spPr>
          <a:xfrm rot="16200000">
            <a:off x="-171358" y="3139257"/>
            <a:ext cx="2824812" cy="892552"/>
          </a:xfrm>
          <a:prstGeom prst="rect">
            <a:avLst/>
          </a:prstGeom>
          <a:noFill/>
        </p:spPr>
        <p:txBody>
          <a:bodyPr wrap="none" rtlCol="0">
            <a:spAutoFit/>
          </a:bodyPr>
          <a:lstStyle/>
          <a:p>
            <a:r>
              <a:rPr lang="en-US" sz="5200" dirty="0">
                <a:latin typeface="Helvetica Neue" panose="02000503000000020004" pitchFamily="2" charset="0"/>
                <a:ea typeface="Helvetica Neue" panose="02000503000000020004" pitchFamily="2" charset="0"/>
                <a:cs typeface="Helvetica Neue" panose="02000503000000020004" pitchFamily="2" charset="0"/>
              </a:rPr>
              <a:t>Capacity</a:t>
            </a:r>
          </a:p>
        </p:txBody>
      </p:sp>
      <p:sp>
        <p:nvSpPr>
          <p:cNvPr id="17" name="TextBox 16">
            <a:extLst>
              <a:ext uri="{FF2B5EF4-FFF2-40B4-BE49-F238E27FC236}">
                <a16:creationId xmlns:a16="http://schemas.microsoft.com/office/drawing/2014/main" id="{871ED9BE-94DA-71F7-8864-0A37F8F11A9B}"/>
              </a:ext>
            </a:extLst>
          </p:cNvPr>
          <p:cNvSpPr txBox="1"/>
          <p:nvPr/>
        </p:nvSpPr>
        <p:spPr>
          <a:xfrm>
            <a:off x="4558445" y="5602908"/>
            <a:ext cx="3158237" cy="892552"/>
          </a:xfrm>
          <a:prstGeom prst="rect">
            <a:avLst/>
          </a:prstGeom>
          <a:noFill/>
        </p:spPr>
        <p:txBody>
          <a:bodyPr wrap="none" rtlCol="0">
            <a:spAutoFit/>
          </a:bodyPr>
          <a:lstStyle/>
          <a:p>
            <a:pPr algn="ctr"/>
            <a:r>
              <a:rPr lang="en-US" sz="5200" dirty="0">
                <a:latin typeface="Helvetica Neue" panose="02000503000000020004" pitchFamily="2" charset="0"/>
                <a:ea typeface="Helvetica Neue" panose="02000503000000020004" pitchFamily="2" charset="0"/>
                <a:cs typeface="Helvetica Neue" panose="02000503000000020004" pitchFamily="2" charset="0"/>
              </a:rPr>
              <a:t>Capability</a:t>
            </a:r>
          </a:p>
        </p:txBody>
      </p:sp>
      <p:pic>
        <p:nvPicPr>
          <p:cNvPr id="100354" name="Picture 2" descr="Pattern Water Stock Illustrations – 833,869 Pattern Water Stock  Illustrations, Vectors &amp; Clipart - Dreamstime">
            <a:extLst>
              <a:ext uri="{FF2B5EF4-FFF2-40B4-BE49-F238E27FC236}">
                <a16:creationId xmlns:a16="http://schemas.microsoft.com/office/drawing/2014/main" id="{E358A34E-91D7-C5CF-E1F1-06F024E51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039" y="2039143"/>
            <a:ext cx="7245921" cy="309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7123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4A55-353F-792A-63E4-C8B478EEA733}"/>
              </a:ext>
            </a:extLst>
          </p:cNvPr>
          <p:cNvSpPr>
            <a:spLocks noGrp="1"/>
          </p:cNvSpPr>
          <p:nvPr>
            <p:ph type="title"/>
          </p:nvPr>
        </p:nvSpPr>
        <p:spPr>
          <a:xfrm>
            <a:off x="650201" y="240434"/>
            <a:ext cx="10515600" cy="1325563"/>
          </a:xfrm>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Works Cited</a:t>
            </a:r>
            <a:r>
              <a:rPr lang="en-US" sz="2400" dirty="0">
                <a:latin typeface="Helvetica Neue" panose="02000503000000020004" pitchFamily="2" charset="0"/>
                <a:ea typeface="Helvetica Neue" panose="02000503000000020004" pitchFamily="2" charset="0"/>
                <a:cs typeface="Helvetica Neue" panose="02000503000000020004" pitchFamily="2" charset="0"/>
              </a:rPr>
              <a:t> (2021-2023)</a:t>
            </a:r>
          </a:p>
        </p:txBody>
      </p:sp>
      <p:sp>
        <p:nvSpPr>
          <p:cNvPr id="3" name="Content Placeholder 2">
            <a:extLst>
              <a:ext uri="{FF2B5EF4-FFF2-40B4-BE49-F238E27FC236}">
                <a16:creationId xmlns:a16="http://schemas.microsoft.com/office/drawing/2014/main" id="{0FA7D296-0CCC-BC46-43A4-6932B4830261}"/>
              </a:ext>
            </a:extLst>
          </p:cNvPr>
          <p:cNvSpPr>
            <a:spLocks noGrp="1"/>
          </p:cNvSpPr>
          <p:nvPr>
            <p:ph idx="1"/>
          </p:nvPr>
        </p:nvSpPr>
        <p:spPr>
          <a:xfrm>
            <a:off x="518242" y="1710625"/>
            <a:ext cx="11155516" cy="4439360"/>
          </a:xfrm>
        </p:spPr>
        <p:txBody>
          <a:bodyPr>
            <a:normAutofit fontScale="92500" lnSpcReduction="10000"/>
          </a:bodyPr>
          <a:lstStyle/>
          <a:p>
            <a:pPr marL="457200" lvl="1" indent="0">
              <a:buNone/>
            </a:pPr>
            <a:r>
              <a:rPr lang="en-US" sz="2600" b="1" dirty="0">
                <a:effectLst/>
                <a:latin typeface="Helvetica Neue" panose="02000503000000020004" pitchFamily="2" charset="0"/>
              </a:rPr>
              <a:t>Decision Tree Algorithm Considering Distances Between Classes</a:t>
            </a:r>
            <a:r>
              <a:rPr lang="en-US" sz="2300" b="1" dirty="0">
                <a:effectLst/>
                <a:latin typeface="Helvetica Neue" panose="02000503000000020004" pitchFamily="2" charset="0"/>
              </a:rPr>
              <a:t> </a:t>
            </a:r>
            <a:r>
              <a:rPr lang="en-US" sz="2300" dirty="0">
                <a:effectLst/>
                <a:latin typeface="Helvetica Neue" panose="02000503000000020004" pitchFamily="2" charset="0"/>
              </a:rPr>
              <a:t>(2022)</a:t>
            </a:r>
          </a:p>
          <a:p>
            <a:pPr marL="457200" lvl="1" indent="0">
              <a:buNone/>
            </a:pPr>
            <a:r>
              <a:rPr lang="en-US" dirty="0">
                <a:effectLst/>
                <a:latin typeface="Helvetica Neue" panose="02000503000000020004" pitchFamily="2" charset="0"/>
                <a:hlinkClick r:id="rId2"/>
              </a:rPr>
              <a:t>https://ieeexplore.ieee.org/document/9810212</a:t>
            </a:r>
            <a:endParaRPr lang="en-US" dirty="0">
              <a:effectLst/>
              <a:latin typeface="Helvetica Neue" panose="02000503000000020004" pitchFamily="2" charset="0"/>
            </a:endParaRPr>
          </a:p>
          <a:p>
            <a:pPr marL="457200" lvl="1" indent="0">
              <a:buNone/>
            </a:pPr>
            <a:endParaRPr lang="en-US" sz="2600" b="1" dirty="0">
              <a:effectLst/>
              <a:latin typeface="Helvetica Neue" panose="02000503000000020004" pitchFamily="2" charset="0"/>
            </a:endParaRPr>
          </a:p>
          <a:p>
            <a:pPr marL="457200" lvl="1" indent="0">
              <a:buNone/>
            </a:pPr>
            <a:r>
              <a:rPr lang="en-US" sz="2600" b="1" dirty="0">
                <a:effectLst/>
                <a:latin typeface="Helvetica Neue" panose="02000503000000020004" pitchFamily="2" charset="0"/>
              </a:rPr>
              <a:t>Visual and Linguistic </a:t>
            </a:r>
            <a:r>
              <a:rPr lang="en-US" sz="2600" b="1" dirty="0">
                <a:latin typeface="Helvetica Neue" panose="02000503000000020004" pitchFamily="2" charset="0"/>
              </a:rPr>
              <a:t>S</a:t>
            </a:r>
            <a:r>
              <a:rPr lang="en-US" sz="2600" b="1" dirty="0">
                <a:effectLst/>
                <a:latin typeface="Helvetica Neue" panose="02000503000000020004" pitchFamily="2" charset="0"/>
              </a:rPr>
              <a:t>emantic Representations are Aligned </a:t>
            </a:r>
            <a:br>
              <a:rPr lang="en-US" sz="2600" b="1" dirty="0">
                <a:effectLst/>
                <a:latin typeface="Helvetica Neue" panose="02000503000000020004" pitchFamily="2" charset="0"/>
              </a:rPr>
            </a:br>
            <a:r>
              <a:rPr lang="en-US" sz="2600" b="1" dirty="0">
                <a:effectLst/>
                <a:latin typeface="Helvetica Neue" panose="02000503000000020004" pitchFamily="2" charset="0"/>
              </a:rPr>
              <a:t>at the Border of Human Visual </a:t>
            </a:r>
            <a:r>
              <a:rPr lang="en-US" sz="2600" b="1" dirty="0">
                <a:latin typeface="Helvetica Neue" panose="02000503000000020004" pitchFamily="2" charset="0"/>
              </a:rPr>
              <a:t>C</a:t>
            </a:r>
            <a:r>
              <a:rPr lang="en-US" sz="2600" b="1" dirty="0">
                <a:effectLst/>
                <a:latin typeface="Helvetica Neue" panose="02000503000000020004" pitchFamily="2" charset="0"/>
              </a:rPr>
              <a:t>ortex </a:t>
            </a:r>
            <a:r>
              <a:rPr lang="en-US" sz="2300" dirty="0">
                <a:effectLst/>
                <a:latin typeface="Helvetica Neue" panose="02000503000000020004" pitchFamily="2" charset="0"/>
              </a:rPr>
              <a:t>(2021)</a:t>
            </a:r>
          </a:p>
          <a:p>
            <a:pPr marL="457200" lvl="1" indent="0">
              <a:buNone/>
            </a:pPr>
            <a:r>
              <a:rPr lang="en-US" dirty="0">
                <a:effectLst/>
                <a:latin typeface="Helvetica Neue" panose="02000503000000020004" pitchFamily="2" charset="0"/>
                <a:hlinkClick r:id="rId3"/>
              </a:rPr>
              <a:t>https://www.nature.com/articles/s41593-021-00921-6</a:t>
            </a:r>
            <a:endParaRPr lang="en-US" dirty="0">
              <a:effectLst/>
              <a:latin typeface="Helvetica Neue" panose="02000503000000020004" pitchFamily="2" charset="0"/>
            </a:endParaRPr>
          </a:p>
          <a:p>
            <a:pPr marL="457200" lvl="1" indent="0">
              <a:buNone/>
            </a:pPr>
            <a:endParaRPr lang="en-US" dirty="0">
              <a:effectLst/>
              <a:latin typeface="Helvetica Neue" panose="02000503000000020004" pitchFamily="2" charset="0"/>
            </a:endParaRPr>
          </a:p>
          <a:p>
            <a:pPr marL="457200" lvl="1" indent="0">
              <a:buNone/>
            </a:pPr>
            <a:r>
              <a:rPr lang="en-US" sz="2600" b="1" dirty="0">
                <a:effectLst/>
                <a:latin typeface="Helvetica Neue" panose="02000503000000020004" pitchFamily="2" charset="0"/>
              </a:rPr>
              <a:t>Decoding Visual Neural Representations by Multimodal Learning </a:t>
            </a:r>
            <a:br>
              <a:rPr lang="en-US" sz="2600" b="1" dirty="0">
                <a:effectLst/>
                <a:latin typeface="Helvetica Neue" panose="02000503000000020004" pitchFamily="2" charset="0"/>
              </a:rPr>
            </a:br>
            <a:r>
              <a:rPr lang="en-US" sz="2600" b="1" dirty="0">
                <a:effectLst/>
                <a:latin typeface="Helvetica Neue" panose="02000503000000020004" pitchFamily="2" charset="0"/>
              </a:rPr>
              <a:t>of Brain-Visual Linguistic Features</a:t>
            </a:r>
            <a:r>
              <a:rPr lang="en-US" sz="2300" dirty="0">
                <a:effectLst/>
                <a:latin typeface="Helvetica Neue" panose="02000503000000020004" pitchFamily="2" charset="0"/>
              </a:rPr>
              <a:t> (2023)</a:t>
            </a:r>
          </a:p>
          <a:p>
            <a:pPr marL="457200" lvl="1" indent="0">
              <a:buNone/>
            </a:pPr>
            <a:r>
              <a:rPr lang="en-US" dirty="0">
                <a:effectLst/>
                <a:latin typeface="Helvetica Neue" panose="02000503000000020004" pitchFamily="2" charset="0"/>
                <a:hlinkClick r:id="rId4"/>
              </a:rPr>
              <a:t>https://arxiv.org/pdf/2210.06756.pdf</a:t>
            </a:r>
            <a:endParaRPr lang="en-US" dirty="0">
              <a:effectLst/>
              <a:latin typeface="Helvetica Neue" panose="02000503000000020004" pitchFamily="2" charset="0"/>
            </a:endParaRPr>
          </a:p>
          <a:p>
            <a:pPr marL="457200" lvl="1" indent="0">
              <a:buNone/>
            </a:pPr>
            <a:endParaRPr lang="en-US" dirty="0">
              <a:effectLst/>
              <a:latin typeface="Helvetica Neue" panose="02000503000000020004" pitchFamily="2" charset="0"/>
            </a:endParaRPr>
          </a:p>
          <a:p>
            <a:pPr marL="457200" lvl="1" indent="0">
              <a:buNone/>
            </a:pPr>
            <a:r>
              <a:rPr lang="en-US" sz="2600" b="1" dirty="0">
                <a:effectLst/>
                <a:latin typeface="Helvetica Neue" panose="02000503000000020004" pitchFamily="2" charset="0"/>
              </a:rPr>
              <a:t>Sensory Perception </a:t>
            </a:r>
            <a:r>
              <a:rPr lang="en-US" sz="2600" b="1" dirty="0">
                <a:latin typeface="Helvetica Neue" panose="02000503000000020004" pitchFamily="2" charset="0"/>
              </a:rPr>
              <a:t>R</a:t>
            </a:r>
            <a:r>
              <a:rPr lang="en-US" sz="2600" b="1" dirty="0">
                <a:effectLst/>
                <a:latin typeface="Helvetica Neue" panose="02000503000000020004" pitchFamily="2" charset="0"/>
              </a:rPr>
              <a:t>elies on Fitness-Maximizing Codes</a:t>
            </a:r>
            <a:r>
              <a:rPr lang="en-US" sz="2300" dirty="0">
                <a:effectLst/>
                <a:latin typeface="Helvetica Neue" panose="02000503000000020004" pitchFamily="2" charset="0"/>
              </a:rPr>
              <a:t> (2023)</a:t>
            </a:r>
          </a:p>
          <a:p>
            <a:pPr marL="457200" lvl="1" indent="0">
              <a:buNone/>
            </a:pPr>
            <a:r>
              <a:rPr lang="en-US" dirty="0">
                <a:effectLst/>
                <a:latin typeface="Helvetica Neue" panose="02000503000000020004" pitchFamily="2" charset="0"/>
                <a:hlinkClick r:id="rId5"/>
              </a:rPr>
              <a:t>https://www.nature.com/articles/s41562-023-01584-y</a:t>
            </a:r>
            <a:endParaRPr lang="en-US" dirty="0">
              <a:effectLst/>
              <a:latin typeface="Helvetica Neue" panose="02000503000000020004" pitchFamily="2" charset="0"/>
            </a:endParaRPr>
          </a:p>
        </p:txBody>
      </p:sp>
      <p:sp>
        <p:nvSpPr>
          <p:cNvPr id="4" name="Rectangle 3">
            <a:extLst>
              <a:ext uri="{FF2B5EF4-FFF2-40B4-BE49-F238E27FC236}">
                <a16:creationId xmlns:a16="http://schemas.microsoft.com/office/drawing/2014/main" id="{1FBAC321-83D4-E04C-C099-156F47285619}"/>
              </a:ext>
            </a:extLst>
          </p:cNvPr>
          <p:cNvSpPr/>
          <p:nvPr/>
        </p:nvSpPr>
        <p:spPr>
          <a:xfrm>
            <a:off x="650201" y="1710625"/>
            <a:ext cx="70235" cy="4439360"/>
          </a:xfrm>
          <a:prstGeom prst="rect">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4235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4A55-353F-792A-63E4-C8B478EEA733}"/>
              </a:ext>
            </a:extLst>
          </p:cNvPr>
          <p:cNvSpPr>
            <a:spLocks noGrp="1"/>
          </p:cNvSpPr>
          <p:nvPr>
            <p:ph type="title"/>
          </p:nvPr>
        </p:nvSpPr>
        <p:spPr>
          <a:xfrm>
            <a:off x="650201" y="240434"/>
            <a:ext cx="10515600" cy="1325563"/>
          </a:xfrm>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Unconventional Works Cited</a:t>
            </a:r>
            <a:r>
              <a:rPr lang="en-US" sz="2400" dirty="0">
                <a:latin typeface="Helvetica Neue" panose="02000503000000020004" pitchFamily="2" charset="0"/>
                <a:ea typeface="Helvetica Neue" panose="02000503000000020004" pitchFamily="2" charset="0"/>
                <a:cs typeface="Helvetica Neue" panose="02000503000000020004" pitchFamily="2" charset="0"/>
              </a:rPr>
              <a:t> (1941-2001)</a:t>
            </a:r>
          </a:p>
        </p:txBody>
      </p:sp>
      <p:sp>
        <p:nvSpPr>
          <p:cNvPr id="3" name="Content Placeholder 2">
            <a:extLst>
              <a:ext uri="{FF2B5EF4-FFF2-40B4-BE49-F238E27FC236}">
                <a16:creationId xmlns:a16="http://schemas.microsoft.com/office/drawing/2014/main" id="{0FA7D296-0CCC-BC46-43A4-6932B4830261}"/>
              </a:ext>
            </a:extLst>
          </p:cNvPr>
          <p:cNvSpPr>
            <a:spLocks noGrp="1"/>
          </p:cNvSpPr>
          <p:nvPr>
            <p:ph idx="1"/>
          </p:nvPr>
        </p:nvSpPr>
        <p:spPr>
          <a:xfrm>
            <a:off x="518242" y="1675567"/>
            <a:ext cx="11155516" cy="4809960"/>
          </a:xfrm>
        </p:spPr>
        <p:txBody>
          <a:bodyPr>
            <a:normAutofit/>
          </a:bodyPr>
          <a:lstStyle/>
          <a:p>
            <a:pPr marL="457200" lvl="1" indent="0">
              <a:buNone/>
            </a:pPr>
            <a:r>
              <a:rPr lang="en-US" sz="2600" b="1" dirty="0">
                <a:effectLst/>
                <a:latin typeface="Helvetica Neue" panose="02000503000000020004" pitchFamily="2" charset="0"/>
              </a:rPr>
              <a:t>The Garden of Forking Paths</a:t>
            </a:r>
            <a:r>
              <a:rPr lang="en-US" sz="2600" dirty="0">
                <a:effectLst/>
                <a:latin typeface="Helvetica Neue" panose="02000503000000020004" pitchFamily="2" charset="0"/>
              </a:rPr>
              <a:t> </a:t>
            </a:r>
            <a:r>
              <a:rPr lang="en-US" dirty="0">
                <a:effectLst/>
                <a:latin typeface="Helvetica Neue" panose="02000503000000020004" pitchFamily="2" charset="0"/>
              </a:rPr>
              <a:t>(1941)</a:t>
            </a:r>
          </a:p>
          <a:p>
            <a:pPr marL="457200" lvl="1" indent="0">
              <a:buNone/>
            </a:pPr>
            <a:r>
              <a:rPr lang="en-US" dirty="0">
                <a:effectLst/>
                <a:latin typeface="Helvetica Neue" panose="02000503000000020004" pitchFamily="2" charset="0"/>
              </a:rPr>
              <a:t>Jorge Luis Borges</a:t>
            </a:r>
          </a:p>
          <a:p>
            <a:pPr marL="457200" lvl="1" indent="0">
              <a:buNone/>
            </a:pPr>
            <a:endParaRPr lang="en-US" dirty="0">
              <a:latin typeface="Helvetica Neue" panose="02000503000000020004" pitchFamily="2" charset="0"/>
            </a:endParaRPr>
          </a:p>
          <a:p>
            <a:pPr marL="457200" lvl="1" indent="0">
              <a:buNone/>
            </a:pPr>
            <a:r>
              <a:rPr lang="en-US" b="1" dirty="0">
                <a:effectLst/>
                <a:latin typeface="Helvetica Neue" panose="02000503000000020004" pitchFamily="2" charset="0"/>
              </a:rPr>
              <a:t>Computing Machinery and Intelligence </a:t>
            </a:r>
            <a:r>
              <a:rPr lang="en-US" dirty="0">
                <a:effectLst/>
                <a:latin typeface="Helvetica Neue" panose="02000503000000020004" pitchFamily="2" charset="0"/>
              </a:rPr>
              <a:t>(1950)</a:t>
            </a:r>
          </a:p>
          <a:p>
            <a:pPr marL="457200" lvl="1" indent="0">
              <a:buNone/>
            </a:pPr>
            <a:r>
              <a:rPr lang="en-US" dirty="0">
                <a:latin typeface="Helvetica Neue" panose="02000503000000020004" pitchFamily="2" charset="0"/>
              </a:rPr>
              <a:t>Alan Turing</a:t>
            </a:r>
          </a:p>
          <a:p>
            <a:pPr marL="457200" lvl="1" indent="0">
              <a:buNone/>
            </a:pPr>
            <a:endParaRPr lang="en-US" dirty="0">
              <a:effectLst/>
              <a:latin typeface="Helvetica Neue" panose="02000503000000020004" pitchFamily="2" charset="0"/>
            </a:endParaRPr>
          </a:p>
          <a:p>
            <a:pPr marL="457200" lvl="1" indent="0">
              <a:buNone/>
            </a:pPr>
            <a:r>
              <a:rPr lang="en-US" b="1" dirty="0">
                <a:latin typeface="Helvetica Neue" panose="02000503000000020004" pitchFamily="2" charset="0"/>
              </a:rPr>
              <a:t>Leverage Points: Places to Intervene in a System </a:t>
            </a:r>
            <a:r>
              <a:rPr lang="en-US" dirty="0">
                <a:latin typeface="Helvetica Neue" panose="02000503000000020004" pitchFamily="2" charset="0"/>
              </a:rPr>
              <a:t>(1997)</a:t>
            </a:r>
          </a:p>
          <a:p>
            <a:pPr marL="457200" lvl="1" indent="0">
              <a:buNone/>
            </a:pPr>
            <a:r>
              <a:rPr lang="en-US" dirty="0">
                <a:effectLst/>
                <a:latin typeface="Helvetica Neue" panose="02000503000000020004" pitchFamily="2" charset="0"/>
              </a:rPr>
              <a:t>Donella Meadows</a:t>
            </a:r>
          </a:p>
          <a:p>
            <a:pPr marL="457200" lvl="1" indent="0">
              <a:buNone/>
            </a:pPr>
            <a:endParaRPr lang="en-US" dirty="0">
              <a:latin typeface="Helvetica Neue" panose="02000503000000020004" pitchFamily="2" charset="0"/>
            </a:endParaRPr>
          </a:p>
          <a:p>
            <a:pPr marL="457200" lvl="1" indent="0">
              <a:buNone/>
            </a:pPr>
            <a:r>
              <a:rPr lang="en-US" b="1" dirty="0">
                <a:latin typeface="Helvetica Neue" panose="02000503000000020004" pitchFamily="2" charset="0"/>
              </a:rPr>
              <a:t>The Bread Baker’s Apprentice </a:t>
            </a:r>
            <a:r>
              <a:rPr lang="en-US" dirty="0">
                <a:latin typeface="Helvetica Neue" panose="02000503000000020004" pitchFamily="2" charset="0"/>
              </a:rPr>
              <a:t>(2001)</a:t>
            </a:r>
          </a:p>
          <a:p>
            <a:pPr marL="457200" lvl="1" indent="0">
              <a:buNone/>
            </a:pPr>
            <a:r>
              <a:rPr lang="en-US" dirty="0">
                <a:effectLst/>
                <a:latin typeface="Helvetica Neue" panose="02000503000000020004" pitchFamily="2" charset="0"/>
              </a:rPr>
              <a:t>Peter </a:t>
            </a:r>
            <a:r>
              <a:rPr lang="en-US" dirty="0" err="1">
                <a:effectLst/>
                <a:latin typeface="Helvetica Neue" panose="02000503000000020004" pitchFamily="2" charset="0"/>
              </a:rPr>
              <a:t>Rheinhardt</a:t>
            </a:r>
            <a:endParaRPr lang="en-US" dirty="0">
              <a:effectLst/>
              <a:latin typeface="Helvetica Neue" panose="02000503000000020004" pitchFamily="2" charset="0"/>
            </a:endParaRPr>
          </a:p>
        </p:txBody>
      </p:sp>
      <p:sp>
        <p:nvSpPr>
          <p:cNvPr id="4" name="Rectangle 3">
            <a:extLst>
              <a:ext uri="{FF2B5EF4-FFF2-40B4-BE49-F238E27FC236}">
                <a16:creationId xmlns:a16="http://schemas.microsoft.com/office/drawing/2014/main" id="{1FBAC321-83D4-E04C-C099-156F47285619}"/>
              </a:ext>
            </a:extLst>
          </p:cNvPr>
          <p:cNvSpPr/>
          <p:nvPr/>
        </p:nvSpPr>
        <p:spPr>
          <a:xfrm>
            <a:off x="650201" y="1669057"/>
            <a:ext cx="70235" cy="4439360"/>
          </a:xfrm>
          <a:prstGeom prst="rect">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187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ormAutofit fontScale="90000"/>
          </a:bodyPr>
          <a:lstStyle/>
          <a:p>
            <a:pPr algn="ctr"/>
            <a:r>
              <a:rPr lang="en-US" sz="6000" dirty="0">
                <a:latin typeface="Helvetica Neue" panose="02000503000000020004" pitchFamily="2" charset="0"/>
                <a:ea typeface="Helvetica Neue" panose="02000503000000020004" pitchFamily="2" charset="0"/>
                <a:cs typeface="Helvetica Neue" panose="02000503000000020004" pitchFamily="2" charset="0"/>
              </a:rPr>
              <a:t>Seeing the</a:t>
            </a:r>
            <a:r>
              <a:rPr lang="en-US" sz="6000" b="1" dirty="0">
                <a:latin typeface="Helvetica Neue" panose="02000503000000020004" pitchFamily="2" charset="0"/>
                <a:ea typeface="Helvetica Neue" panose="02000503000000020004" pitchFamily="2" charset="0"/>
                <a:cs typeface="Helvetica Neue" panose="02000503000000020004" pitchFamily="2" charset="0"/>
              </a:rPr>
              <a:t> Random </a:t>
            </a:r>
            <a:r>
              <a:rPr lang="en-US" sz="6000" dirty="0">
                <a:latin typeface="Helvetica Neue" panose="02000503000000020004" pitchFamily="2" charset="0"/>
                <a:ea typeface="Helvetica Neue" panose="02000503000000020004" pitchFamily="2" charset="0"/>
                <a:cs typeface="Helvetica Neue" panose="02000503000000020004" pitchFamily="2" charset="0"/>
              </a:rPr>
              <a:t>Forest through the </a:t>
            </a:r>
            <a:r>
              <a:rPr lang="en-US" sz="6000" b="1" dirty="0">
                <a:latin typeface="Helvetica Neue" panose="02000503000000020004" pitchFamily="2" charset="0"/>
                <a:ea typeface="Helvetica Neue" panose="02000503000000020004" pitchFamily="2" charset="0"/>
                <a:cs typeface="Helvetica Neue" panose="02000503000000020004" pitchFamily="2" charset="0"/>
              </a:rPr>
              <a:t>Decision </a:t>
            </a:r>
            <a:r>
              <a:rPr lang="en-US" sz="6000" dirty="0">
                <a:latin typeface="Helvetica Neue" panose="02000503000000020004" pitchFamily="2" charset="0"/>
                <a:ea typeface="Helvetica Neue" panose="02000503000000020004" pitchFamily="2" charset="0"/>
                <a:cs typeface="Helvetica Neue" panose="02000503000000020004" pitchFamily="2" charset="0"/>
              </a:rPr>
              <a:t>Trees</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04132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20683" y="2959556"/>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strike="sngStrike" dirty="0">
                <a:latin typeface="Helvetica Neue" panose="02000503000000020004" pitchFamily="2" charset="0"/>
                <a:ea typeface="Helvetica Neue" panose="02000503000000020004" pitchFamily="2" charset="0"/>
                <a:cs typeface="Helvetica Neue" panose="02000503000000020004" pitchFamily="2" charset="0"/>
              </a:rPr>
              <a:t>Random</a:t>
            </a:r>
            <a:r>
              <a:rPr lang="en-US" sz="5200" dirty="0">
                <a:latin typeface="Helvetica Neue" panose="02000503000000020004" pitchFamily="2" charset="0"/>
                <a:ea typeface="Helvetica Neue" panose="02000503000000020004" pitchFamily="2" charset="0"/>
                <a:cs typeface="Helvetica Neue" panose="02000503000000020004" pitchFamily="2" charset="0"/>
              </a:rPr>
              <a:t> </a:t>
            </a:r>
            <a:r>
              <a:rPr lang="en-US" sz="5200" b="1" dirty="0">
                <a:latin typeface="Helvetica Neue" panose="02000503000000020004" pitchFamily="2" charset="0"/>
                <a:ea typeface="Helvetica Neue" panose="02000503000000020004" pitchFamily="2" charset="0"/>
                <a:cs typeface="Helvetica Neue" panose="02000503000000020004" pitchFamily="2" charset="0"/>
              </a:rPr>
              <a:t>Forests</a:t>
            </a:r>
          </a:p>
        </p:txBody>
      </p:sp>
    </p:spTree>
    <p:extLst>
      <p:ext uri="{BB962C8B-B14F-4D97-AF65-F5344CB8AC3E}">
        <p14:creationId xmlns:p14="http://schemas.microsoft.com/office/powerpoint/2010/main" val="420906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20683" y="2959556"/>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dirty="0">
                <a:latin typeface="Helvetica Neue" panose="02000503000000020004" pitchFamily="2" charset="0"/>
                <a:ea typeface="Helvetica Neue" panose="02000503000000020004" pitchFamily="2" charset="0"/>
                <a:cs typeface="Helvetica Neue" panose="02000503000000020004" pitchFamily="2" charset="0"/>
              </a:rPr>
              <a:t>Decision </a:t>
            </a:r>
            <a:r>
              <a:rPr lang="en-US" sz="5200" b="1" dirty="0">
                <a:latin typeface="Helvetica Neue" panose="02000503000000020004" pitchFamily="2" charset="0"/>
                <a:ea typeface="Helvetica Neue" panose="02000503000000020004" pitchFamily="2" charset="0"/>
                <a:cs typeface="Helvetica Neue" panose="02000503000000020004" pitchFamily="2" charset="0"/>
              </a:rPr>
              <a:t>Forests</a:t>
            </a:r>
          </a:p>
        </p:txBody>
      </p:sp>
    </p:spTree>
    <p:extLst>
      <p:ext uri="{BB962C8B-B14F-4D97-AF65-F5344CB8AC3E}">
        <p14:creationId xmlns:p14="http://schemas.microsoft.com/office/powerpoint/2010/main" val="1588511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96BF2-8195-9321-A0E4-E1CDC46669D2}"/>
              </a:ext>
            </a:extLst>
          </p:cNvPr>
          <p:cNvPicPr>
            <a:picLocks noChangeAspect="1"/>
          </p:cNvPicPr>
          <p:nvPr/>
        </p:nvPicPr>
        <p:blipFill>
          <a:blip r:embed="rId2"/>
          <a:stretch>
            <a:fillRect/>
          </a:stretch>
        </p:blipFill>
        <p:spPr>
          <a:xfrm>
            <a:off x="1209099" y="1095234"/>
            <a:ext cx="9773801" cy="5571067"/>
          </a:xfrm>
          <a:prstGeom prst="rect">
            <a:avLst/>
          </a:prstGeom>
        </p:spPr>
      </p:pic>
      <p:sp>
        <p:nvSpPr>
          <p:cNvPr id="3" name="Title 1">
            <a:extLst>
              <a:ext uri="{FF2B5EF4-FFF2-40B4-BE49-F238E27FC236}">
                <a16:creationId xmlns:a16="http://schemas.microsoft.com/office/drawing/2014/main" id="{EE1ED105-23B4-8A17-93AC-6BE8C496FD38}"/>
              </a:ext>
            </a:extLst>
          </p:cNvPr>
          <p:cNvSpPr txBox="1">
            <a:spLocks/>
          </p:cNvSpPr>
          <p:nvPr/>
        </p:nvSpPr>
        <p:spPr>
          <a:xfrm>
            <a:off x="-1" y="337856"/>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Random Forest</a:t>
            </a:r>
          </a:p>
        </p:txBody>
      </p:sp>
      <p:sp>
        <p:nvSpPr>
          <p:cNvPr id="5" name="TextBox 4">
            <a:extLst>
              <a:ext uri="{FF2B5EF4-FFF2-40B4-BE49-F238E27FC236}">
                <a16:creationId xmlns:a16="http://schemas.microsoft.com/office/drawing/2014/main" id="{9ADF69F7-41BC-0C65-21AC-9190ECAA8F2D}"/>
              </a:ext>
            </a:extLst>
          </p:cNvPr>
          <p:cNvSpPr txBox="1"/>
          <p:nvPr/>
        </p:nvSpPr>
        <p:spPr>
          <a:xfrm>
            <a:off x="2634155" y="1063701"/>
            <a:ext cx="6923688" cy="369332"/>
          </a:xfrm>
          <a:prstGeom prst="rect">
            <a:avLst/>
          </a:prstGeom>
          <a:noFill/>
        </p:spPr>
        <p:txBody>
          <a:bodyPr wrap="square">
            <a:spAutoFit/>
          </a:bodyPr>
          <a:lstStyle/>
          <a:p>
            <a:r>
              <a:rPr lang="en-US" dirty="0">
                <a:hlinkClick r:id="rId3"/>
              </a:rPr>
              <a:t>https://medium.com/@roiyeho/random-forests-98892261dc49</a:t>
            </a:r>
            <a:r>
              <a:rPr lang="en-US" dirty="0"/>
              <a:t> (2023)</a:t>
            </a:r>
          </a:p>
        </p:txBody>
      </p:sp>
    </p:spTree>
    <p:extLst>
      <p:ext uri="{BB962C8B-B14F-4D97-AF65-F5344CB8AC3E}">
        <p14:creationId xmlns:p14="http://schemas.microsoft.com/office/powerpoint/2010/main" val="2727901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20683" y="2959556"/>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dirty="0">
                <a:latin typeface="Helvetica Neue" panose="02000503000000020004" pitchFamily="2" charset="0"/>
                <a:ea typeface="Helvetica Neue" panose="02000503000000020004" pitchFamily="2" charset="0"/>
                <a:cs typeface="Helvetica Neue" panose="02000503000000020004" pitchFamily="2" charset="0"/>
              </a:rPr>
              <a:t>Imagine an </a:t>
            </a:r>
            <a:r>
              <a:rPr lang="en-US" sz="5200" b="1" dirty="0">
                <a:latin typeface="Helvetica Neue" panose="02000503000000020004" pitchFamily="2" charset="0"/>
                <a:ea typeface="Helvetica Neue" panose="02000503000000020004" pitchFamily="2" charset="0"/>
                <a:cs typeface="Helvetica Neue" panose="02000503000000020004" pitchFamily="2" charset="0"/>
              </a:rPr>
              <a:t>Infinite </a:t>
            </a:r>
            <a:r>
              <a:rPr lang="en-US" sz="5200" dirty="0">
                <a:latin typeface="Helvetica Neue" panose="02000503000000020004" pitchFamily="2" charset="0"/>
                <a:ea typeface="Helvetica Neue" panose="02000503000000020004" pitchFamily="2" charset="0"/>
                <a:cs typeface="Helvetica Neue" panose="02000503000000020004" pitchFamily="2" charset="0"/>
              </a:rPr>
              <a:t>Plane</a:t>
            </a:r>
          </a:p>
        </p:txBody>
      </p:sp>
    </p:spTree>
    <p:extLst>
      <p:ext uri="{BB962C8B-B14F-4D97-AF65-F5344CB8AC3E}">
        <p14:creationId xmlns:p14="http://schemas.microsoft.com/office/powerpoint/2010/main" val="1053880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288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20683" y="2959556"/>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dirty="0">
                <a:latin typeface="Helvetica Neue" panose="02000503000000020004" pitchFamily="2" charset="0"/>
                <a:ea typeface="Helvetica Neue" panose="02000503000000020004" pitchFamily="2" charset="0"/>
                <a:cs typeface="Helvetica Neue" panose="02000503000000020004" pitchFamily="2" charset="0"/>
              </a:rPr>
              <a:t>Imagine an Infinite </a:t>
            </a:r>
            <a:r>
              <a:rPr lang="en-US" sz="5200" b="1" dirty="0">
                <a:latin typeface="Helvetica Neue" panose="02000503000000020004" pitchFamily="2" charset="0"/>
                <a:ea typeface="Helvetica Neue" panose="02000503000000020004" pitchFamily="2" charset="0"/>
                <a:cs typeface="Helvetica Neue" panose="02000503000000020004" pitchFamily="2" charset="0"/>
              </a:rPr>
              <a:t>Dataset</a:t>
            </a:r>
          </a:p>
        </p:txBody>
      </p:sp>
      <p:sp>
        <p:nvSpPr>
          <p:cNvPr id="5" name="Title 1">
            <a:extLst>
              <a:ext uri="{FF2B5EF4-FFF2-40B4-BE49-F238E27FC236}">
                <a16:creationId xmlns:a16="http://schemas.microsoft.com/office/drawing/2014/main" id="{06012620-3842-1CAB-A8A8-8FD97E5E982C}"/>
              </a:ext>
            </a:extLst>
          </p:cNvPr>
          <p:cNvSpPr txBox="1">
            <a:spLocks/>
          </p:cNvSpPr>
          <p:nvPr/>
        </p:nvSpPr>
        <p:spPr>
          <a:xfrm>
            <a:off x="1220683" y="2066693"/>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strike="sngStrike" dirty="0"/>
              <a:t>Imagine an Infinite Plane</a:t>
            </a:r>
          </a:p>
        </p:txBody>
      </p:sp>
    </p:spTree>
    <p:extLst>
      <p:ext uri="{BB962C8B-B14F-4D97-AF65-F5344CB8AC3E}">
        <p14:creationId xmlns:p14="http://schemas.microsoft.com/office/powerpoint/2010/main" val="1809660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blip>
          <a:srcRect t="2077" b="4190"/>
          <a:stretch/>
        </p:blipFill>
        <p:spPr>
          <a:xfrm>
            <a:off x="20" y="1282"/>
            <a:ext cx="12191980" cy="6856718"/>
          </a:xfrm>
          <a:prstGeom prst="rect">
            <a:avLst/>
          </a:prstGeom>
        </p:spPr>
      </p:pic>
    </p:spTree>
    <p:extLst>
      <p:ext uri="{BB962C8B-B14F-4D97-AF65-F5344CB8AC3E}">
        <p14:creationId xmlns:p14="http://schemas.microsoft.com/office/powerpoint/2010/main" val="1362932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20683" y="2959556"/>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dirty="0">
                <a:latin typeface="Helvetica Neue" panose="02000503000000020004" pitchFamily="2" charset="0"/>
                <a:ea typeface="Helvetica Neue" panose="02000503000000020004" pitchFamily="2" charset="0"/>
                <a:cs typeface="Helvetica Neue" panose="02000503000000020004" pitchFamily="2" charset="0"/>
              </a:rPr>
              <a:t>How do you </a:t>
            </a:r>
            <a:r>
              <a:rPr lang="en-US" sz="5200" b="1" dirty="0">
                <a:latin typeface="Helvetica Neue" panose="02000503000000020004" pitchFamily="2" charset="0"/>
                <a:ea typeface="Helvetica Neue" panose="02000503000000020004" pitchFamily="2" charset="0"/>
                <a:cs typeface="Helvetica Neue" panose="02000503000000020004" pitchFamily="2" charset="0"/>
              </a:rPr>
              <a:t>navigate… </a:t>
            </a:r>
            <a:r>
              <a:rPr lang="en-US" sz="5200" dirty="0">
                <a:latin typeface="Helvetica Neue" panose="02000503000000020004" pitchFamily="2" charset="0"/>
                <a:ea typeface="Helvetica Neue" panose="02000503000000020004" pitchFamily="2" charset="0"/>
                <a:cs typeface="Helvetica Neue" panose="02000503000000020004" pitchFamily="2" charset="0"/>
              </a:rPr>
              <a:t>that?</a:t>
            </a:r>
          </a:p>
        </p:txBody>
      </p:sp>
    </p:spTree>
    <p:extLst>
      <p:ext uri="{BB962C8B-B14F-4D97-AF65-F5344CB8AC3E}">
        <p14:creationId xmlns:p14="http://schemas.microsoft.com/office/powerpoint/2010/main" val="1140175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566697-183D-4AF3-2AB8-090B87D28B9A}"/>
              </a:ext>
            </a:extLst>
          </p:cNvPr>
          <p:cNvSpPr txBox="1"/>
          <p:nvPr/>
        </p:nvSpPr>
        <p:spPr>
          <a:xfrm>
            <a:off x="898476" y="1504996"/>
            <a:ext cx="10482469" cy="5353004"/>
          </a:xfrm>
          <a:prstGeom prst="rect">
            <a:avLst/>
          </a:prstGeom>
          <a:noFill/>
        </p:spPr>
        <p:txBody>
          <a:bodyPr wrap="square" rtlCol="0">
            <a:spAutoFit/>
          </a:bodyPr>
          <a:lstStyle/>
          <a:p>
            <a:pPr>
              <a:lnSpc>
                <a:spcPct val="120000"/>
              </a:lnSpc>
            </a:pPr>
            <a:r>
              <a:rPr lang="en-US" sz="3200" dirty="0">
                <a:latin typeface="Helvetica Neue" panose="02000503000000020004" pitchFamily="2" charset="0"/>
                <a:ea typeface="Helvetica Neue" panose="02000503000000020004" pitchFamily="2" charset="0"/>
                <a:cs typeface="Helvetica Neue" panose="02000503000000020004" pitchFamily="2" charset="0"/>
              </a:rPr>
              <a:t>  5mins 	</a:t>
            </a:r>
            <a:r>
              <a:rPr lang="en-US" sz="3200" b="1" dirty="0">
                <a:latin typeface="Helvetica Neue" panose="02000503000000020004" pitchFamily="2" charset="0"/>
                <a:ea typeface="Helvetica Neue" panose="02000503000000020004" pitchFamily="2" charset="0"/>
                <a:cs typeface="Helvetica Neue" panose="02000503000000020004" pitchFamily="2" charset="0"/>
              </a:rPr>
              <a:t>Survey: </a:t>
            </a:r>
            <a:r>
              <a:rPr lang="en-US" sz="3200" dirty="0">
                <a:latin typeface="Helvetica Neue" panose="02000503000000020004" pitchFamily="2" charset="0"/>
                <a:ea typeface="Helvetica Neue" panose="02000503000000020004" pitchFamily="2" charset="0"/>
                <a:cs typeface="Helvetica Neue" panose="02000503000000020004" pitchFamily="2" charset="0"/>
              </a:rPr>
              <a:t>How is preference formed?</a:t>
            </a:r>
          </a:p>
          <a:p>
            <a:pPr>
              <a:lnSpc>
                <a:spcPct val="120000"/>
              </a:lnSpc>
            </a:pPr>
            <a:r>
              <a:rPr lang="en-US" sz="3200" dirty="0">
                <a:latin typeface="Helvetica Neue" panose="02000503000000020004" pitchFamily="2" charset="0"/>
                <a:ea typeface="Helvetica Neue" panose="02000503000000020004" pitchFamily="2" charset="0"/>
                <a:cs typeface="Helvetica Neue" panose="02000503000000020004" pitchFamily="2" charset="0"/>
              </a:rPr>
              <a:t>  5mins</a:t>
            </a:r>
            <a:r>
              <a:rPr lang="en-US" sz="3200" dirty="0">
                <a:effectLst/>
                <a:latin typeface="Helvetica Neue" panose="02000503000000020004" pitchFamily="2" charset="0"/>
              </a:rPr>
              <a:t> 	</a:t>
            </a:r>
            <a:r>
              <a:rPr lang="en-US" sz="3200" b="1" dirty="0">
                <a:latin typeface="Helvetica Neue" panose="02000503000000020004" pitchFamily="2" charset="0"/>
                <a:ea typeface="Helvetica Neue" panose="02000503000000020004" pitchFamily="2" charset="0"/>
                <a:cs typeface="Helvetica Neue" panose="02000503000000020004" pitchFamily="2" charset="0"/>
              </a:rPr>
              <a:t>Demo: </a:t>
            </a:r>
            <a:r>
              <a:rPr lang="en-US" sz="3200" dirty="0">
                <a:latin typeface="Helvetica Neue" panose="02000503000000020004" pitchFamily="2" charset="0"/>
                <a:ea typeface="Helvetica Neue" panose="02000503000000020004" pitchFamily="2" charset="0"/>
                <a:cs typeface="Helvetica Neue" panose="02000503000000020004" pitchFamily="2" charset="0"/>
              </a:rPr>
              <a:t>Window to the World</a:t>
            </a:r>
          </a:p>
          <a:p>
            <a:pPr>
              <a:lnSpc>
                <a:spcPct val="120000"/>
              </a:lnSpc>
            </a:pPr>
            <a:r>
              <a:rPr lang="en-US" sz="3200" dirty="0">
                <a:latin typeface="Helvetica Neue" panose="02000503000000020004" pitchFamily="2" charset="0"/>
                <a:ea typeface="Helvetica Neue" panose="02000503000000020004" pitchFamily="2" charset="0"/>
                <a:cs typeface="Helvetica Neue" panose="02000503000000020004" pitchFamily="2" charset="0"/>
              </a:rPr>
              <a:t>  5mins 	</a:t>
            </a:r>
            <a:r>
              <a:rPr lang="en-US" sz="3200" b="1" dirty="0">
                <a:latin typeface="Helvetica Neue" panose="02000503000000020004" pitchFamily="2" charset="0"/>
                <a:ea typeface="Helvetica Neue" panose="02000503000000020004" pitchFamily="2" charset="0"/>
                <a:cs typeface="Helvetica Neue" panose="02000503000000020004" pitchFamily="2" charset="0"/>
              </a:rPr>
              <a:t>Explanation: </a:t>
            </a:r>
            <a:r>
              <a:rPr lang="en-US" sz="3200" dirty="0">
                <a:latin typeface="Helvetica Neue" panose="02000503000000020004" pitchFamily="2" charset="0"/>
                <a:ea typeface="Helvetica Neue" panose="02000503000000020004" pitchFamily="2" charset="0"/>
                <a:cs typeface="Helvetica Neue" panose="02000503000000020004" pitchFamily="2" charset="0"/>
              </a:rPr>
              <a:t>Seeing the</a:t>
            </a:r>
            <a:r>
              <a:rPr lang="en-US" sz="3200" b="1" dirty="0">
                <a:latin typeface="Helvetica Neue" panose="02000503000000020004" pitchFamily="2" charset="0"/>
                <a:ea typeface="Helvetica Neue" panose="02000503000000020004" pitchFamily="2" charset="0"/>
                <a:cs typeface="Helvetica Neue" panose="02000503000000020004" pitchFamily="2" charset="0"/>
              </a:rPr>
              <a:t> </a:t>
            </a:r>
            <a:r>
              <a:rPr lang="en-US" sz="3200" i="1" dirty="0">
                <a:latin typeface="Helvetica Neue" panose="02000503000000020004" pitchFamily="2" charset="0"/>
                <a:ea typeface="Helvetica Neue" panose="02000503000000020004" pitchFamily="2" charset="0"/>
                <a:cs typeface="Helvetica Neue" panose="02000503000000020004" pitchFamily="2" charset="0"/>
              </a:rPr>
              <a:t>Decision</a:t>
            </a:r>
            <a:r>
              <a:rPr lang="en-US" sz="3200" dirty="0">
                <a:latin typeface="Helvetica Neue" panose="02000503000000020004" pitchFamily="2" charset="0"/>
                <a:ea typeface="Helvetica Neue" panose="02000503000000020004" pitchFamily="2" charset="0"/>
                <a:cs typeface="Helvetica Neue" panose="02000503000000020004" pitchFamily="2" charset="0"/>
              </a:rPr>
              <a:t> Forest </a:t>
            </a:r>
            <a:br>
              <a:rPr lang="en-US" sz="3200" dirty="0">
                <a:latin typeface="Helvetica Neue" panose="02000503000000020004" pitchFamily="2" charset="0"/>
                <a:ea typeface="Helvetica Neue" panose="02000503000000020004" pitchFamily="2" charset="0"/>
                <a:cs typeface="Helvetica Neue" panose="02000503000000020004" pitchFamily="2" charset="0"/>
              </a:rPr>
            </a:br>
            <a:r>
              <a:rPr lang="en-US" sz="3200" dirty="0">
                <a:latin typeface="Helvetica Neue" panose="02000503000000020004" pitchFamily="2" charset="0"/>
                <a:ea typeface="Helvetica Neue" panose="02000503000000020004" pitchFamily="2" charset="0"/>
                <a:cs typeface="Helvetica Neue" panose="02000503000000020004" pitchFamily="2" charset="0"/>
              </a:rPr>
              <a:t> 		through the </a:t>
            </a:r>
            <a:r>
              <a:rPr lang="en-US" sz="3200" i="1" dirty="0">
                <a:latin typeface="Helvetica Neue" panose="02000503000000020004" pitchFamily="2" charset="0"/>
                <a:ea typeface="Helvetica Neue" panose="02000503000000020004" pitchFamily="2" charset="0"/>
                <a:cs typeface="Helvetica Neue" panose="02000503000000020004" pitchFamily="2" charset="0"/>
              </a:rPr>
              <a:t>Decision</a:t>
            </a:r>
            <a:r>
              <a:rPr lang="en-US" sz="3200" dirty="0">
                <a:latin typeface="Helvetica Neue" panose="02000503000000020004" pitchFamily="2" charset="0"/>
                <a:ea typeface="Helvetica Neue" panose="02000503000000020004" pitchFamily="2" charset="0"/>
                <a:cs typeface="Helvetica Neue" panose="02000503000000020004" pitchFamily="2" charset="0"/>
              </a:rPr>
              <a:t> trees</a:t>
            </a:r>
          </a:p>
          <a:p>
            <a:pPr>
              <a:lnSpc>
                <a:spcPct val="120000"/>
              </a:lnSpc>
            </a:pPr>
            <a:r>
              <a:rPr lang="en-US" sz="3200" dirty="0">
                <a:latin typeface="Helvetica Neue" panose="02000503000000020004" pitchFamily="2" charset="0"/>
                <a:ea typeface="Helvetica Neue" panose="02000503000000020004" pitchFamily="2" charset="0"/>
                <a:cs typeface="Helvetica Neue" panose="02000503000000020004" pitchFamily="2" charset="0"/>
              </a:rPr>
              <a:t>10mins 	</a:t>
            </a:r>
            <a:r>
              <a:rPr lang="en-US" sz="3200" b="1" dirty="0">
                <a:latin typeface="Helvetica Neue" panose="02000503000000020004" pitchFamily="2" charset="0"/>
                <a:ea typeface="Helvetica Neue" panose="02000503000000020004" pitchFamily="2" charset="0"/>
                <a:cs typeface="Helvetica Neue" panose="02000503000000020004" pitchFamily="2" charset="0"/>
              </a:rPr>
              <a:t>Background</a:t>
            </a:r>
            <a:r>
              <a:rPr lang="en-US" sz="3200" dirty="0">
                <a:latin typeface="Helvetica Neue" panose="02000503000000020004" pitchFamily="2" charset="0"/>
                <a:ea typeface="Helvetica Neue" panose="02000503000000020004" pitchFamily="2" charset="0"/>
                <a:cs typeface="Helvetica Neue" panose="02000503000000020004" pitchFamily="2" charset="0"/>
              </a:rPr>
              <a:t>: How I got started with AI </a:t>
            </a:r>
            <a:br>
              <a:rPr lang="en-US" sz="3200" dirty="0">
                <a:latin typeface="Helvetica Neue" panose="02000503000000020004" pitchFamily="2" charset="0"/>
                <a:ea typeface="Helvetica Neue" panose="02000503000000020004" pitchFamily="2" charset="0"/>
                <a:cs typeface="Helvetica Neue" panose="02000503000000020004" pitchFamily="2" charset="0"/>
              </a:rPr>
            </a:br>
            <a:r>
              <a:rPr 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sz="3200" b="1" dirty="0">
                <a:latin typeface="Helvetica Neue" panose="02000503000000020004" pitchFamily="2" charset="0"/>
                <a:ea typeface="Helvetica Neue" panose="02000503000000020004" pitchFamily="2" charset="0"/>
                <a:cs typeface="Helvetica Neue" panose="02000503000000020004" pitchFamily="2" charset="0"/>
              </a:rPr>
              <a:t>--------------------------------------------------------</a:t>
            </a:r>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20000"/>
              </a:lnSpc>
            </a:pPr>
            <a:r>
              <a:rPr lang="en-US" sz="3200" dirty="0">
                <a:latin typeface="Helvetica Neue" panose="02000503000000020004" pitchFamily="2" charset="0"/>
                <a:ea typeface="Helvetica Neue" panose="02000503000000020004" pitchFamily="2" charset="0"/>
                <a:cs typeface="Helvetica Neue" panose="02000503000000020004" pitchFamily="2" charset="0"/>
              </a:rPr>
              <a:t>  5mins</a:t>
            </a:r>
            <a:r>
              <a:rPr lang="en-US" sz="3200" dirty="0">
                <a:effectLst/>
                <a:latin typeface="Helvetica Neue" panose="02000503000000020004" pitchFamily="2" charset="0"/>
              </a:rPr>
              <a:t> 	</a:t>
            </a:r>
            <a:r>
              <a:rPr lang="en-US" sz="3200" b="1" strike="sngStrike" dirty="0">
                <a:latin typeface="Helvetica Neue" panose="02000503000000020004" pitchFamily="2" charset="0"/>
                <a:ea typeface="Helvetica Neue" panose="02000503000000020004" pitchFamily="2" charset="0"/>
                <a:cs typeface="Helvetica Neue" panose="02000503000000020004" pitchFamily="2" charset="0"/>
              </a:rPr>
              <a:t>Architecture Deep Dive: </a:t>
            </a:r>
            <a:r>
              <a:rPr lang="en-US" sz="3200" strike="sngStrike" dirty="0">
                <a:latin typeface="Helvetica Neue" panose="02000503000000020004" pitchFamily="2" charset="0"/>
                <a:ea typeface="Helvetica Neue" panose="02000503000000020004" pitchFamily="2" charset="0"/>
                <a:cs typeface="Helvetica Neue" panose="02000503000000020004" pitchFamily="2" charset="0"/>
              </a:rPr>
              <a:t>How it Works</a:t>
            </a:r>
            <a:br>
              <a:rPr lang="en-US" sz="3200" dirty="0">
                <a:latin typeface="Helvetica Neue" panose="02000503000000020004" pitchFamily="2" charset="0"/>
                <a:ea typeface="Helvetica Neue" panose="02000503000000020004" pitchFamily="2" charset="0"/>
                <a:cs typeface="Helvetica Neue" panose="02000503000000020004" pitchFamily="2" charset="0"/>
              </a:rPr>
            </a:br>
            <a:r>
              <a:rPr lang="en-US" sz="3200" dirty="0">
                <a:latin typeface="Helvetica Neue" panose="02000503000000020004" pitchFamily="2" charset="0"/>
                <a:ea typeface="Helvetica Neue" panose="02000503000000020004" pitchFamily="2" charset="0"/>
                <a:cs typeface="Helvetica Neue" panose="02000503000000020004" pitchFamily="2" charset="0"/>
              </a:rPr>
              <a:t>  </a:t>
            </a:r>
            <a:r>
              <a:rPr lang="en-US" sz="2400" dirty="0">
                <a:latin typeface="Helvetica Neue" panose="02000503000000020004" pitchFamily="2" charset="0"/>
                <a:ea typeface="Helvetica Neue" panose="02000503000000020004" pitchFamily="2" charset="0"/>
                <a:cs typeface="Helvetica Neue" panose="02000503000000020004" pitchFamily="2" charset="0"/>
              </a:rPr>
              <a:t>(Don’t panic, we probably won’t have time for this)</a:t>
            </a:r>
          </a:p>
          <a:p>
            <a:pPr>
              <a:lnSpc>
                <a:spcPct val="120000"/>
              </a:lnSpc>
            </a:pPr>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A944DFF2-060D-8CC2-26D9-0AE4FF4EC356}"/>
              </a:ext>
            </a:extLst>
          </p:cNvPr>
          <p:cNvSpPr txBox="1"/>
          <p:nvPr/>
        </p:nvSpPr>
        <p:spPr>
          <a:xfrm>
            <a:off x="898477" y="448940"/>
            <a:ext cx="10482469" cy="954107"/>
          </a:xfrm>
          <a:prstGeom prst="rect">
            <a:avLst/>
          </a:prstGeom>
          <a:noFill/>
        </p:spPr>
        <p:txBody>
          <a:bodyPr wrap="square">
            <a:spAutoFit/>
          </a:bodyPr>
          <a:lstStyle/>
          <a:p>
            <a:pPr marL="0" indent="0">
              <a:buNone/>
            </a:pPr>
            <a:r>
              <a:rPr lang="en-US" sz="5600" b="1" dirty="0">
                <a:latin typeface="Helvetica Neue" panose="02000503000000020004" pitchFamily="2" charset="0"/>
                <a:ea typeface="Helvetica Neue" panose="02000503000000020004" pitchFamily="2" charset="0"/>
                <a:cs typeface="Helvetica Neue" panose="02000503000000020004" pitchFamily="2" charset="0"/>
              </a:rPr>
              <a:t> Agenda: 30mins</a:t>
            </a:r>
            <a:r>
              <a:rPr lang="en-US" sz="3200" dirty="0">
                <a:latin typeface="Helvetica Neue" panose="02000503000000020004" pitchFamily="2" charset="0"/>
                <a:ea typeface="Helvetica Neue" panose="02000503000000020004" pitchFamily="2" charset="0"/>
                <a:cs typeface="Helvetica Neue" panose="02000503000000020004" pitchFamily="2" charset="0"/>
              </a:rPr>
              <a:t>…</a:t>
            </a:r>
            <a:r>
              <a:rPr lang="en-US" sz="3200" dirty="0" err="1">
                <a:latin typeface="Helvetica Neue" panose="02000503000000020004" pitchFamily="2" charset="0"/>
                <a:ea typeface="Helvetica Neue" panose="02000503000000020004" pitchFamily="2" charset="0"/>
                <a:cs typeface="Helvetica Neue" panose="02000503000000020004" pitchFamily="2" charset="0"/>
              </a:rPr>
              <a:t>ish</a:t>
            </a:r>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52381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20683" y="2959556"/>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latin typeface="Helvetica Neue" panose="02000503000000020004" pitchFamily="2" charset="0"/>
                <a:ea typeface="Helvetica Neue" panose="02000503000000020004" pitchFamily="2" charset="0"/>
                <a:cs typeface="Helvetica Neue" panose="02000503000000020004" pitchFamily="2" charset="0"/>
              </a:rPr>
              <a:t>Preference</a:t>
            </a:r>
          </a:p>
        </p:txBody>
      </p:sp>
    </p:spTree>
    <p:extLst>
      <p:ext uri="{BB962C8B-B14F-4D97-AF65-F5344CB8AC3E}">
        <p14:creationId xmlns:p14="http://schemas.microsoft.com/office/powerpoint/2010/main" val="997254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20683" y="2959556"/>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Let’s try it…</a:t>
            </a:r>
          </a:p>
        </p:txBody>
      </p:sp>
    </p:spTree>
    <p:extLst>
      <p:ext uri="{BB962C8B-B14F-4D97-AF65-F5344CB8AC3E}">
        <p14:creationId xmlns:p14="http://schemas.microsoft.com/office/powerpoint/2010/main" val="1229269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45000"/>
          </a:blip>
          <a:srcRect t="2077" b="4190"/>
          <a:stretch/>
        </p:blipFill>
        <p:spPr>
          <a:xfrm>
            <a:off x="20" y="1282"/>
            <a:ext cx="12191980" cy="6856718"/>
          </a:xfrm>
          <a:prstGeom prst="rect">
            <a:avLst/>
          </a:prstGeom>
        </p:spPr>
      </p:pic>
      <p:sp>
        <p:nvSpPr>
          <p:cNvPr id="3" name="Title 1">
            <a:extLst>
              <a:ext uri="{FF2B5EF4-FFF2-40B4-BE49-F238E27FC236}">
                <a16:creationId xmlns:a16="http://schemas.microsoft.com/office/drawing/2014/main" id="{ACDAA293-81EE-850F-6DB3-50DDA32D6EE9}"/>
              </a:ext>
            </a:extLst>
          </p:cNvPr>
          <p:cNvSpPr txBox="1">
            <a:spLocks/>
          </p:cNvSpPr>
          <p:nvPr/>
        </p:nvSpPr>
        <p:spPr>
          <a:xfrm>
            <a:off x="1220682" y="2452978"/>
            <a:ext cx="9750633" cy="19520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Here is an “infinite” dataset of Gaussian Noise</a:t>
            </a:r>
          </a:p>
        </p:txBody>
      </p:sp>
    </p:spTree>
    <p:extLst>
      <p:ext uri="{BB962C8B-B14F-4D97-AF65-F5344CB8AC3E}">
        <p14:creationId xmlns:p14="http://schemas.microsoft.com/office/powerpoint/2010/main" val="405657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45000"/>
          </a:blip>
          <a:srcRect t="2077" b="4190"/>
          <a:stretch/>
        </p:blipFill>
        <p:spPr>
          <a:xfrm>
            <a:off x="20" y="1282"/>
            <a:ext cx="12191980" cy="6856718"/>
          </a:xfrm>
          <a:prstGeom prst="rect">
            <a:avLst/>
          </a:prstGeom>
        </p:spPr>
      </p:pic>
      <p:sp>
        <p:nvSpPr>
          <p:cNvPr id="22" name="Title 1">
            <a:extLst>
              <a:ext uri="{FF2B5EF4-FFF2-40B4-BE49-F238E27FC236}">
                <a16:creationId xmlns:a16="http://schemas.microsoft.com/office/drawing/2014/main" id="{76EE7EBC-D8EC-848C-448B-480AA2A2B163}"/>
              </a:ext>
            </a:extLst>
          </p:cNvPr>
          <p:cNvSpPr txBox="1">
            <a:spLocks/>
          </p:cNvSpPr>
          <p:nvPr/>
        </p:nvSpPr>
        <p:spPr>
          <a:xfrm>
            <a:off x="1220683" y="2959556"/>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Let’s navigate it together!</a:t>
            </a:r>
          </a:p>
        </p:txBody>
      </p:sp>
    </p:spTree>
    <p:extLst>
      <p:ext uri="{BB962C8B-B14F-4D97-AF65-F5344CB8AC3E}">
        <p14:creationId xmlns:p14="http://schemas.microsoft.com/office/powerpoint/2010/main" val="1196442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45000"/>
          </a:blip>
          <a:srcRect t="2077" b="4190"/>
          <a:stretch/>
        </p:blipFill>
        <p:spPr>
          <a:xfrm>
            <a:off x="20" y="1282"/>
            <a:ext cx="12191980" cy="6856718"/>
          </a:xfrm>
          <a:prstGeom prst="rect">
            <a:avLst/>
          </a:prstGeom>
        </p:spPr>
      </p:pic>
      <p:sp>
        <p:nvSpPr>
          <p:cNvPr id="22" name="Title 1">
            <a:extLst>
              <a:ext uri="{FF2B5EF4-FFF2-40B4-BE49-F238E27FC236}">
                <a16:creationId xmlns:a16="http://schemas.microsoft.com/office/drawing/2014/main" id="{76EE7EBC-D8EC-848C-448B-480AA2A2B163}"/>
              </a:ext>
            </a:extLst>
          </p:cNvPr>
          <p:cNvSpPr txBox="1">
            <a:spLocks/>
          </p:cNvSpPr>
          <p:nvPr/>
        </p:nvSpPr>
        <p:spPr>
          <a:xfrm>
            <a:off x="1220683" y="619018"/>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latin typeface="Helvetica Neue" panose="02000503000000020004" pitchFamily="2" charset="0"/>
                <a:ea typeface="Helvetica Neue" panose="02000503000000020004" pitchFamily="2" charset="0"/>
                <a:cs typeface="Helvetica Neue" panose="02000503000000020004" pitchFamily="2" charset="0"/>
              </a:rPr>
              <a:t>First, we make a decision:</a:t>
            </a:r>
          </a:p>
        </p:txBody>
      </p:sp>
    </p:spTree>
    <p:extLst>
      <p:ext uri="{BB962C8B-B14F-4D97-AF65-F5344CB8AC3E}">
        <p14:creationId xmlns:p14="http://schemas.microsoft.com/office/powerpoint/2010/main" val="1689247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45000"/>
          </a:blip>
          <a:srcRect t="2077" b="4190"/>
          <a:stretch/>
        </p:blipFill>
        <p:spPr>
          <a:xfrm>
            <a:off x="20" y="1282"/>
            <a:ext cx="12191980" cy="6856718"/>
          </a:xfrm>
          <a:prstGeom prst="rect">
            <a:avLst/>
          </a:prstGeom>
        </p:spPr>
      </p:pic>
      <p:sp>
        <p:nvSpPr>
          <p:cNvPr id="3" name="Oval 2">
            <a:extLst>
              <a:ext uri="{FF2B5EF4-FFF2-40B4-BE49-F238E27FC236}">
                <a16:creationId xmlns:a16="http://schemas.microsoft.com/office/drawing/2014/main" id="{F76F86D2-CE4D-E351-4D8B-BAF45922528F}"/>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030C923A-5714-CDC5-8A97-4A043EC1851C}"/>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9AF5685B-4537-05C4-187C-A3029D9136E9}"/>
              </a:ext>
            </a:extLst>
          </p:cNvPr>
          <p:cNvSpPr txBox="1">
            <a:spLocks/>
          </p:cNvSpPr>
          <p:nvPr/>
        </p:nvSpPr>
        <p:spPr>
          <a:xfrm>
            <a:off x="5119278" y="1397330"/>
            <a:ext cx="2810777" cy="9388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Helvetica Neue" panose="02000503000000020004" pitchFamily="2" charset="0"/>
                <a:ea typeface="Helvetica Neue" panose="02000503000000020004" pitchFamily="2" charset="0"/>
                <a:cs typeface="Helvetica Neue" panose="02000503000000020004" pitchFamily="2" charset="0"/>
              </a:rPr>
              <a:t>Start Here</a:t>
            </a:r>
          </a:p>
        </p:txBody>
      </p:sp>
      <p:sp>
        <p:nvSpPr>
          <p:cNvPr id="25" name="Title 1">
            <a:extLst>
              <a:ext uri="{FF2B5EF4-FFF2-40B4-BE49-F238E27FC236}">
                <a16:creationId xmlns:a16="http://schemas.microsoft.com/office/drawing/2014/main" id="{A9EE4FBE-9B49-714C-93DA-CC4CDE21481B}"/>
              </a:ext>
            </a:extLst>
          </p:cNvPr>
          <p:cNvSpPr txBox="1">
            <a:spLocks/>
          </p:cNvSpPr>
          <p:nvPr/>
        </p:nvSpPr>
        <p:spPr>
          <a:xfrm>
            <a:off x="1220683" y="619018"/>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latin typeface="Helvetica Neue" panose="02000503000000020004" pitchFamily="2" charset="0"/>
                <a:ea typeface="Helvetica Neue" panose="02000503000000020004" pitchFamily="2" charset="0"/>
                <a:cs typeface="Helvetica Neue" panose="02000503000000020004" pitchFamily="2" charset="0"/>
              </a:rPr>
              <a:t>First, we make a decision:</a:t>
            </a:r>
          </a:p>
        </p:txBody>
      </p:sp>
    </p:spTree>
    <p:extLst>
      <p:ext uri="{BB962C8B-B14F-4D97-AF65-F5344CB8AC3E}">
        <p14:creationId xmlns:p14="http://schemas.microsoft.com/office/powerpoint/2010/main" val="3234316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45000"/>
          </a:blip>
          <a:srcRect t="2077" b="4190"/>
          <a:stretch/>
        </p:blipFill>
        <p:spPr>
          <a:xfrm>
            <a:off x="20" y="1282"/>
            <a:ext cx="12191980" cy="6856718"/>
          </a:xfrm>
          <a:prstGeom prst="rect">
            <a:avLst/>
          </a:prstGeom>
        </p:spPr>
      </p:pic>
      <p:sp>
        <p:nvSpPr>
          <p:cNvPr id="3" name="Oval 2">
            <a:extLst>
              <a:ext uri="{FF2B5EF4-FFF2-40B4-BE49-F238E27FC236}">
                <a16:creationId xmlns:a16="http://schemas.microsoft.com/office/drawing/2014/main" id="{F76F86D2-CE4D-E351-4D8B-BAF45922528F}"/>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D00D77-87C9-A748-80A2-291D2760726A}"/>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291C368-5B69-7FE5-8238-EE45566534E3}"/>
              </a:ext>
            </a:extLst>
          </p:cNvPr>
          <p:cNvCxnSpPr>
            <a:cxnSpLocks/>
            <a:stCxn id="3" idx="5"/>
            <a:endCxn id="5" idx="1"/>
          </p:cNvCxnSpPr>
          <p:nvPr/>
        </p:nvCxnSpPr>
        <p:spPr>
          <a:xfrm>
            <a:off x="3922265" y="2669370"/>
            <a:ext cx="429893" cy="5263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5DCF0AE-4C9E-B682-B7AA-F803784A5996}"/>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F568886D-4DCF-75AF-7EC0-CE8D47406765}"/>
              </a:ext>
            </a:extLst>
          </p:cNvPr>
          <p:cNvSpPr txBox="1">
            <a:spLocks/>
          </p:cNvSpPr>
          <p:nvPr/>
        </p:nvSpPr>
        <p:spPr>
          <a:xfrm>
            <a:off x="1220683" y="619018"/>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Make another decision</a:t>
            </a:r>
          </a:p>
        </p:txBody>
      </p:sp>
      <p:sp>
        <p:nvSpPr>
          <p:cNvPr id="15" name="Title 1">
            <a:extLst>
              <a:ext uri="{FF2B5EF4-FFF2-40B4-BE49-F238E27FC236}">
                <a16:creationId xmlns:a16="http://schemas.microsoft.com/office/drawing/2014/main" id="{36B0A829-9F77-F429-D5F2-5A84588CEED1}"/>
              </a:ext>
            </a:extLst>
          </p:cNvPr>
          <p:cNvSpPr txBox="1">
            <a:spLocks/>
          </p:cNvSpPr>
          <p:nvPr/>
        </p:nvSpPr>
        <p:spPr>
          <a:xfrm>
            <a:off x="-419859" y="2845334"/>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t>Go Here</a:t>
            </a:r>
          </a:p>
        </p:txBody>
      </p:sp>
    </p:spTree>
    <p:extLst>
      <p:ext uri="{BB962C8B-B14F-4D97-AF65-F5344CB8AC3E}">
        <p14:creationId xmlns:p14="http://schemas.microsoft.com/office/powerpoint/2010/main" val="4108961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51000"/>
          </a:blip>
          <a:srcRect t="2077" b="4190"/>
          <a:stretch/>
        </p:blipFill>
        <p:spPr>
          <a:xfrm>
            <a:off x="0" y="1282"/>
            <a:ext cx="12191980" cy="6856718"/>
          </a:xfrm>
          <a:prstGeom prst="rect">
            <a:avLst/>
          </a:prstGeom>
        </p:spPr>
      </p:pic>
      <p:sp>
        <p:nvSpPr>
          <p:cNvPr id="3" name="Oval 2">
            <a:extLst>
              <a:ext uri="{FF2B5EF4-FFF2-40B4-BE49-F238E27FC236}">
                <a16:creationId xmlns:a16="http://schemas.microsoft.com/office/drawing/2014/main" id="{F76F86D2-CE4D-E351-4D8B-BAF45922528F}"/>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D00D77-87C9-A748-80A2-291D2760726A}"/>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C41827C-1253-DB6B-3217-2675D1979C61}"/>
              </a:ext>
            </a:extLst>
          </p:cNvPr>
          <p:cNvSpPr/>
          <p:nvPr/>
        </p:nvSpPr>
        <p:spPr>
          <a:xfrm>
            <a:off x="4688541" y="3712258"/>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291C368-5B69-7FE5-8238-EE45566534E3}"/>
              </a:ext>
            </a:extLst>
          </p:cNvPr>
          <p:cNvCxnSpPr>
            <a:cxnSpLocks/>
            <a:stCxn id="3" idx="5"/>
            <a:endCxn id="5" idx="1"/>
          </p:cNvCxnSpPr>
          <p:nvPr/>
        </p:nvCxnSpPr>
        <p:spPr>
          <a:xfrm>
            <a:off x="3922265" y="2669370"/>
            <a:ext cx="429893" cy="5263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55A35AF-F0E6-D369-019E-AFBCED8EDDB0}"/>
              </a:ext>
            </a:extLst>
          </p:cNvPr>
          <p:cNvCxnSpPr>
            <a:cxnSpLocks/>
            <a:endCxn id="6" idx="1"/>
          </p:cNvCxnSpPr>
          <p:nvPr/>
        </p:nvCxnSpPr>
        <p:spPr>
          <a:xfrm>
            <a:off x="4413482" y="3281289"/>
            <a:ext cx="292782" cy="4486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BBCE26C-34B1-CC87-62DC-B0966DC1F54B}"/>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71D681A-7EF4-45B7-E9C9-05420A31361A}"/>
              </a:ext>
            </a:extLst>
          </p:cNvPr>
          <p:cNvSpPr txBox="1">
            <a:spLocks/>
          </p:cNvSpPr>
          <p:nvPr/>
        </p:nvSpPr>
        <p:spPr>
          <a:xfrm>
            <a:off x="1220683" y="619018"/>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And another…</a:t>
            </a:r>
          </a:p>
        </p:txBody>
      </p:sp>
    </p:spTree>
    <p:extLst>
      <p:ext uri="{BB962C8B-B14F-4D97-AF65-F5344CB8AC3E}">
        <p14:creationId xmlns:p14="http://schemas.microsoft.com/office/powerpoint/2010/main" val="3929939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51000"/>
          </a:blip>
          <a:srcRect t="2077" b="4190"/>
          <a:stretch/>
        </p:blipFill>
        <p:spPr>
          <a:xfrm>
            <a:off x="0" y="1282"/>
            <a:ext cx="12191980" cy="6856718"/>
          </a:xfrm>
          <a:prstGeom prst="rect">
            <a:avLst/>
          </a:prstGeom>
        </p:spPr>
      </p:pic>
      <p:sp>
        <p:nvSpPr>
          <p:cNvPr id="3" name="Oval 2">
            <a:extLst>
              <a:ext uri="{FF2B5EF4-FFF2-40B4-BE49-F238E27FC236}">
                <a16:creationId xmlns:a16="http://schemas.microsoft.com/office/drawing/2014/main" id="{F76F86D2-CE4D-E351-4D8B-BAF45922528F}"/>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D00D77-87C9-A748-80A2-291D2760726A}"/>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C41827C-1253-DB6B-3217-2675D1979C61}"/>
              </a:ext>
            </a:extLst>
          </p:cNvPr>
          <p:cNvSpPr/>
          <p:nvPr/>
        </p:nvSpPr>
        <p:spPr>
          <a:xfrm>
            <a:off x="4688541" y="3712258"/>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CBB7BA-71D8-DA78-143B-A6804B3DB0AE}"/>
              </a:ext>
            </a:extLst>
          </p:cNvPr>
          <p:cNvSpPr/>
          <p:nvPr/>
        </p:nvSpPr>
        <p:spPr>
          <a:xfrm>
            <a:off x="4095236"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291C368-5B69-7FE5-8238-EE45566534E3}"/>
              </a:ext>
            </a:extLst>
          </p:cNvPr>
          <p:cNvCxnSpPr>
            <a:cxnSpLocks/>
            <a:stCxn id="3" idx="5"/>
            <a:endCxn id="5" idx="1"/>
          </p:cNvCxnSpPr>
          <p:nvPr/>
        </p:nvCxnSpPr>
        <p:spPr>
          <a:xfrm>
            <a:off x="3922265" y="2669370"/>
            <a:ext cx="429893" cy="5263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55A35AF-F0E6-D369-019E-AFBCED8EDDB0}"/>
              </a:ext>
            </a:extLst>
          </p:cNvPr>
          <p:cNvCxnSpPr>
            <a:cxnSpLocks/>
            <a:endCxn id="6" idx="1"/>
          </p:cNvCxnSpPr>
          <p:nvPr/>
        </p:nvCxnSpPr>
        <p:spPr>
          <a:xfrm>
            <a:off x="4413482" y="3281289"/>
            <a:ext cx="292782" cy="4486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0DABF8E-AABA-9F69-454B-688B112AEFE2}"/>
              </a:ext>
            </a:extLst>
          </p:cNvPr>
          <p:cNvCxnSpPr>
            <a:cxnSpLocks/>
          </p:cNvCxnSpPr>
          <p:nvPr/>
        </p:nvCxnSpPr>
        <p:spPr>
          <a:xfrm flipH="1">
            <a:off x="4174926" y="3302131"/>
            <a:ext cx="195321" cy="42852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3BC0C59-0332-8762-6E2D-82C8C02F7563}"/>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5D339B9B-C3EF-C970-4557-6EDF4CE7FC2B}"/>
              </a:ext>
            </a:extLst>
          </p:cNvPr>
          <p:cNvSpPr txBox="1">
            <a:spLocks/>
          </p:cNvSpPr>
          <p:nvPr/>
        </p:nvSpPr>
        <p:spPr>
          <a:xfrm>
            <a:off x="1220683" y="619018"/>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And another…</a:t>
            </a:r>
          </a:p>
        </p:txBody>
      </p:sp>
    </p:spTree>
    <p:extLst>
      <p:ext uri="{BB962C8B-B14F-4D97-AF65-F5344CB8AC3E}">
        <p14:creationId xmlns:p14="http://schemas.microsoft.com/office/powerpoint/2010/main" val="1413397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51000"/>
          </a:blip>
          <a:srcRect t="2077" b="4190"/>
          <a:stretch/>
        </p:blipFill>
        <p:spPr>
          <a:xfrm>
            <a:off x="20" y="1282"/>
            <a:ext cx="12191980" cy="6856718"/>
          </a:xfrm>
          <a:prstGeom prst="rect">
            <a:avLst/>
          </a:prstGeom>
        </p:spPr>
      </p:pic>
      <p:sp>
        <p:nvSpPr>
          <p:cNvPr id="3" name="Oval 2">
            <a:extLst>
              <a:ext uri="{FF2B5EF4-FFF2-40B4-BE49-F238E27FC236}">
                <a16:creationId xmlns:a16="http://schemas.microsoft.com/office/drawing/2014/main" id="{F76F86D2-CE4D-E351-4D8B-BAF45922528F}"/>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D00D77-87C9-A748-80A2-291D2760726A}"/>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C41827C-1253-DB6B-3217-2675D1979C61}"/>
              </a:ext>
            </a:extLst>
          </p:cNvPr>
          <p:cNvSpPr/>
          <p:nvPr/>
        </p:nvSpPr>
        <p:spPr>
          <a:xfrm>
            <a:off x="4688541" y="3712258"/>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4FDE36-9533-199F-0606-CF63460E88C2}"/>
              </a:ext>
            </a:extLst>
          </p:cNvPr>
          <p:cNvSpPr/>
          <p:nvPr/>
        </p:nvSpPr>
        <p:spPr>
          <a:xfrm>
            <a:off x="3812241" y="3182472"/>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CBB7BA-71D8-DA78-143B-A6804B3DB0AE}"/>
              </a:ext>
            </a:extLst>
          </p:cNvPr>
          <p:cNvSpPr/>
          <p:nvPr/>
        </p:nvSpPr>
        <p:spPr>
          <a:xfrm>
            <a:off x="4095236"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291C368-5B69-7FE5-8238-EE45566534E3}"/>
              </a:ext>
            </a:extLst>
          </p:cNvPr>
          <p:cNvCxnSpPr>
            <a:cxnSpLocks/>
            <a:stCxn id="3" idx="5"/>
            <a:endCxn id="5" idx="1"/>
          </p:cNvCxnSpPr>
          <p:nvPr/>
        </p:nvCxnSpPr>
        <p:spPr>
          <a:xfrm>
            <a:off x="3922265" y="2669370"/>
            <a:ext cx="429893" cy="5263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55A35AF-F0E6-D369-019E-AFBCED8EDDB0}"/>
              </a:ext>
            </a:extLst>
          </p:cNvPr>
          <p:cNvCxnSpPr>
            <a:cxnSpLocks/>
            <a:endCxn id="6" idx="1"/>
          </p:cNvCxnSpPr>
          <p:nvPr/>
        </p:nvCxnSpPr>
        <p:spPr>
          <a:xfrm>
            <a:off x="4413482" y="3281289"/>
            <a:ext cx="292782" cy="4486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8149AF8-1830-60B2-C420-D05CD68B8C80}"/>
              </a:ext>
            </a:extLst>
          </p:cNvPr>
          <p:cNvCxnSpPr>
            <a:cxnSpLocks/>
            <a:stCxn id="3" idx="4"/>
            <a:endCxn id="8" idx="0"/>
          </p:cNvCxnSpPr>
          <p:nvPr/>
        </p:nvCxnSpPr>
        <p:spPr>
          <a:xfrm flipH="1">
            <a:off x="3872753" y="2687093"/>
            <a:ext cx="6724" cy="495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C61F7F1-C759-19AD-AA7A-8137B4A12C95}"/>
              </a:ext>
            </a:extLst>
          </p:cNvPr>
          <p:cNvCxnSpPr>
            <a:cxnSpLocks/>
          </p:cNvCxnSpPr>
          <p:nvPr/>
        </p:nvCxnSpPr>
        <p:spPr>
          <a:xfrm flipH="1">
            <a:off x="4174926" y="3302131"/>
            <a:ext cx="195321" cy="42852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9886A1E-DEE5-34D6-8CD0-B679AFCA8BF4}"/>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69D8F123-FD7A-552E-DAE2-77050A5FAB15}"/>
              </a:ext>
            </a:extLst>
          </p:cNvPr>
          <p:cNvSpPr txBox="1">
            <a:spLocks/>
          </p:cNvSpPr>
          <p:nvPr/>
        </p:nvSpPr>
        <p:spPr>
          <a:xfrm>
            <a:off x="1220683" y="619018"/>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And another…</a:t>
            </a:r>
          </a:p>
        </p:txBody>
      </p:sp>
    </p:spTree>
    <p:extLst>
      <p:ext uri="{BB962C8B-B14F-4D97-AF65-F5344CB8AC3E}">
        <p14:creationId xmlns:p14="http://schemas.microsoft.com/office/powerpoint/2010/main" val="4140510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4A55-353F-792A-63E4-C8B478EEA733}"/>
              </a:ext>
            </a:extLst>
          </p:cNvPr>
          <p:cNvSpPr>
            <a:spLocks noGrp="1"/>
          </p:cNvSpPr>
          <p:nvPr>
            <p:ph type="title"/>
          </p:nvPr>
        </p:nvSpPr>
        <p:spPr>
          <a:xfrm>
            <a:off x="650201" y="240434"/>
            <a:ext cx="10515600" cy="1325563"/>
          </a:xfrm>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Works Cited</a:t>
            </a:r>
            <a:r>
              <a:rPr lang="en-US" sz="2400" dirty="0">
                <a:latin typeface="Helvetica Neue" panose="02000503000000020004" pitchFamily="2" charset="0"/>
                <a:ea typeface="Helvetica Neue" panose="02000503000000020004" pitchFamily="2" charset="0"/>
                <a:cs typeface="Helvetica Neue" panose="02000503000000020004" pitchFamily="2" charset="0"/>
              </a:rPr>
              <a:t> (2021-2023)</a:t>
            </a:r>
          </a:p>
        </p:txBody>
      </p:sp>
      <p:sp>
        <p:nvSpPr>
          <p:cNvPr id="3" name="Content Placeholder 2">
            <a:extLst>
              <a:ext uri="{FF2B5EF4-FFF2-40B4-BE49-F238E27FC236}">
                <a16:creationId xmlns:a16="http://schemas.microsoft.com/office/drawing/2014/main" id="{0FA7D296-0CCC-BC46-43A4-6932B4830261}"/>
              </a:ext>
            </a:extLst>
          </p:cNvPr>
          <p:cNvSpPr>
            <a:spLocks noGrp="1"/>
          </p:cNvSpPr>
          <p:nvPr>
            <p:ph idx="1"/>
          </p:nvPr>
        </p:nvSpPr>
        <p:spPr>
          <a:xfrm>
            <a:off x="518242" y="1710625"/>
            <a:ext cx="11155516" cy="4439360"/>
          </a:xfrm>
        </p:spPr>
        <p:txBody>
          <a:bodyPr>
            <a:normAutofit fontScale="92500" lnSpcReduction="10000"/>
          </a:bodyPr>
          <a:lstStyle/>
          <a:p>
            <a:pPr marL="457200" lvl="1" indent="0">
              <a:buNone/>
            </a:pPr>
            <a:r>
              <a:rPr lang="en-US" sz="2600" b="1" dirty="0">
                <a:effectLst/>
                <a:latin typeface="Helvetica Neue" panose="02000503000000020004" pitchFamily="2" charset="0"/>
              </a:rPr>
              <a:t>Decision Tree Algorithm Considering Distances Between Classes</a:t>
            </a:r>
            <a:r>
              <a:rPr lang="en-US" sz="2300" b="1" dirty="0">
                <a:effectLst/>
                <a:latin typeface="Helvetica Neue" panose="02000503000000020004" pitchFamily="2" charset="0"/>
              </a:rPr>
              <a:t> </a:t>
            </a:r>
            <a:r>
              <a:rPr lang="en-US" sz="2300" dirty="0">
                <a:effectLst/>
                <a:latin typeface="Helvetica Neue" panose="02000503000000020004" pitchFamily="2" charset="0"/>
              </a:rPr>
              <a:t>(2022)</a:t>
            </a:r>
          </a:p>
          <a:p>
            <a:pPr marL="457200" lvl="1" indent="0">
              <a:buNone/>
            </a:pPr>
            <a:r>
              <a:rPr lang="en-US" dirty="0">
                <a:effectLst/>
                <a:latin typeface="Helvetica Neue" panose="02000503000000020004" pitchFamily="2" charset="0"/>
                <a:hlinkClick r:id="rId2"/>
              </a:rPr>
              <a:t>https://ieeexplore.ieee.org/document/9810212</a:t>
            </a:r>
            <a:endParaRPr lang="en-US" dirty="0">
              <a:effectLst/>
              <a:latin typeface="Helvetica Neue" panose="02000503000000020004" pitchFamily="2" charset="0"/>
            </a:endParaRPr>
          </a:p>
          <a:p>
            <a:pPr marL="457200" lvl="1" indent="0">
              <a:buNone/>
            </a:pPr>
            <a:endParaRPr lang="en-US" sz="2600" b="1" dirty="0">
              <a:effectLst/>
              <a:latin typeface="Helvetica Neue" panose="02000503000000020004" pitchFamily="2" charset="0"/>
            </a:endParaRPr>
          </a:p>
          <a:p>
            <a:pPr marL="457200" lvl="1" indent="0">
              <a:buNone/>
            </a:pPr>
            <a:r>
              <a:rPr lang="en-US" sz="2600" b="1" dirty="0">
                <a:effectLst/>
                <a:latin typeface="Helvetica Neue" panose="02000503000000020004" pitchFamily="2" charset="0"/>
              </a:rPr>
              <a:t>Visual and Linguistic </a:t>
            </a:r>
            <a:r>
              <a:rPr lang="en-US" sz="2600" b="1" dirty="0">
                <a:latin typeface="Helvetica Neue" panose="02000503000000020004" pitchFamily="2" charset="0"/>
              </a:rPr>
              <a:t>S</a:t>
            </a:r>
            <a:r>
              <a:rPr lang="en-US" sz="2600" b="1" dirty="0">
                <a:effectLst/>
                <a:latin typeface="Helvetica Neue" panose="02000503000000020004" pitchFamily="2" charset="0"/>
              </a:rPr>
              <a:t>emantic Representations are Aligned </a:t>
            </a:r>
            <a:br>
              <a:rPr lang="en-US" sz="2600" b="1" dirty="0">
                <a:effectLst/>
                <a:latin typeface="Helvetica Neue" panose="02000503000000020004" pitchFamily="2" charset="0"/>
              </a:rPr>
            </a:br>
            <a:r>
              <a:rPr lang="en-US" sz="2600" b="1" dirty="0">
                <a:effectLst/>
                <a:latin typeface="Helvetica Neue" panose="02000503000000020004" pitchFamily="2" charset="0"/>
              </a:rPr>
              <a:t>at the Border of Human Visual </a:t>
            </a:r>
            <a:r>
              <a:rPr lang="en-US" sz="2600" b="1" dirty="0">
                <a:latin typeface="Helvetica Neue" panose="02000503000000020004" pitchFamily="2" charset="0"/>
              </a:rPr>
              <a:t>C</a:t>
            </a:r>
            <a:r>
              <a:rPr lang="en-US" sz="2600" b="1" dirty="0">
                <a:effectLst/>
                <a:latin typeface="Helvetica Neue" panose="02000503000000020004" pitchFamily="2" charset="0"/>
              </a:rPr>
              <a:t>ortex </a:t>
            </a:r>
            <a:r>
              <a:rPr lang="en-US" sz="2300" dirty="0">
                <a:effectLst/>
                <a:latin typeface="Helvetica Neue" panose="02000503000000020004" pitchFamily="2" charset="0"/>
              </a:rPr>
              <a:t>(2021)</a:t>
            </a:r>
          </a:p>
          <a:p>
            <a:pPr marL="457200" lvl="1" indent="0">
              <a:buNone/>
            </a:pPr>
            <a:r>
              <a:rPr lang="en-US" dirty="0">
                <a:effectLst/>
                <a:latin typeface="Helvetica Neue" panose="02000503000000020004" pitchFamily="2" charset="0"/>
                <a:hlinkClick r:id="rId3"/>
              </a:rPr>
              <a:t>https://www.nature.com/articles/s41593-021-00921-6</a:t>
            </a:r>
            <a:endParaRPr lang="en-US" dirty="0">
              <a:effectLst/>
              <a:latin typeface="Helvetica Neue" panose="02000503000000020004" pitchFamily="2" charset="0"/>
            </a:endParaRPr>
          </a:p>
          <a:p>
            <a:pPr marL="457200" lvl="1" indent="0">
              <a:buNone/>
            </a:pPr>
            <a:endParaRPr lang="en-US" dirty="0">
              <a:effectLst/>
              <a:latin typeface="Helvetica Neue" panose="02000503000000020004" pitchFamily="2" charset="0"/>
            </a:endParaRPr>
          </a:p>
          <a:p>
            <a:pPr marL="457200" lvl="1" indent="0">
              <a:buNone/>
            </a:pPr>
            <a:r>
              <a:rPr lang="en-US" sz="2600" b="1" dirty="0">
                <a:effectLst/>
                <a:latin typeface="Helvetica Neue" panose="02000503000000020004" pitchFamily="2" charset="0"/>
              </a:rPr>
              <a:t>Decoding Visual Neural Representations by Multimodal Learning </a:t>
            </a:r>
            <a:br>
              <a:rPr lang="en-US" sz="2600" b="1" dirty="0">
                <a:effectLst/>
                <a:latin typeface="Helvetica Neue" panose="02000503000000020004" pitchFamily="2" charset="0"/>
              </a:rPr>
            </a:br>
            <a:r>
              <a:rPr lang="en-US" sz="2600" b="1" dirty="0">
                <a:effectLst/>
                <a:latin typeface="Helvetica Neue" panose="02000503000000020004" pitchFamily="2" charset="0"/>
              </a:rPr>
              <a:t>of Brain-Visual Linguistic Features</a:t>
            </a:r>
            <a:r>
              <a:rPr lang="en-US" sz="2300" dirty="0">
                <a:effectLst/>
                <a:latin typeface="Helvetica Neue" panose="02000503000000020004" pitchFamily="2" charset="0"/>
              </a:rPr>
              <a:t> (2023)</a:t>
            </a:r>
          </a:p>
          <a:p>
            <a:pPr marL="457200" lvl="1" indent="0">
              <a:buNone/>
            </a:pPr>
            <a:r>
              <a:rPr lang="en-US" dirty="0">
                <a:effectLst/>
                <a:latin typeface="Helvetica Neue" panose="02000503000000020004" pitchFamily="2" charset="0"/>
                <a:hlinkClick r:id="rId4"/>
              </a:rPr>
              <a:t>https://arxiv.org/pdf/2210.06756.pdf</a:t>
            </a:r>
            <a:endParaRPr lang="en-US" dirty="0">
              <a:effectLst/>
              <a:latin typeface="Helvetica Neue" panose="02000503000000020004" pitchFamily="2" charset="0"/>
            </a:endParaRPr>
          </a:p>
          <a:p>
            <a:pPr marL="457200" lvl="1" indent="0">
              <a:buNone/>
            </a:pPr>
            <a:endParaRPr lang="en-US" dirty="0">
              <a:effectLst/>
              <a:latin typeface="Helvetica Neue" panose="02000503000000020004" pitchFamily="2" charset="0"/>
            </a:endParaRPr>
          </a:p>
          <a:p>
            <a:pPr marL="457200" lvl="1" indent="0">
              <a:buNone/>
            </a:pPr>
            <a:r>
              <a:rPr lang="en-US" sz="2600" b="1" dirty="0">
                <a:effectLst/>
                <a:latin typeface="Helvetica Neue" panose="02000503000000020004" pitchFamily="2" charset="0"/>
              </a:rPr>
              <a:t>Sensory Perception </a:t>
            </a:r>
            <a:r>
              <a:rPr lang="en-US" sz="2600" b="1" dirty="0">
                <a:latin typeface="Helvetica Neue" panose="02000503000000020004" pitchFamily="2" charset="0"/>
              </a:rPr>
              <a:t>R</a:t>
            </a:r>
            <a:r>
              <a:rPr lang="en-US" sz="2600" b="1" dirty="0">
                <a:effectLst/>
                <a:latin typeface="Helvetica Neue" panose="02000503000000020004" pitchFamily="2" charset="0"/>
              </a:rPr>
              <a:t>elies on Fitness-Maximizing Codes</a:t>
            </a:r>
            <a:r>
              <a:rPr lang="en-US" sz="2300" dirty="0">
                <a:effectLst/>
                <a:latin typeface="Helvetica Neue" panose="02000503000000020004" pitchFamily="2" charset="0"/>
              </a:rPr>
              <a:t> (2023)</a:t>
            </a:r>
          </a:p>
          <a:p>
            <a:pPr marL="457200" lvl="1" indent="0">
              <a:buNone/>
            </a:pPr>
            <a:r>
              <a:rPr lang="en-US" dirty="0">
                <a:effectLst/>
                <a:latin typeface="Helvetica Neue" panose="02000503000000020004" pitchFamily="2" charset="0"/>
                <a:hlinkClick r:id="rId5"/>
              </a:rPr>
              <a:t>https://www.nature.com/articles/s41562-023-01584-y</a:t>
            </a:r>
            <a:endParaRPr lang="en-US" dirty="0">
              <a:effectLst/>
              <a:latin typeface="Helvetica Neue" panose="02000503000000020004" pitchFamily="2" charset="0"/>
            </a:endParaRPr>
          </a:p>
        </p:txBody>
      </p:sp>
      <p:sp>
        <p:nvSpPr>
          <p:cNvPr id="4" name="Rectangle 3">
            <a:extLst>
              <a:ext uri="{FF2B5EF4-FFF2-40B4-BE49-F238E27FC236}">
                <a16:creationId xmlns:a16="http://schemas.microsoft.com/office/drawing/2014/main" id="{1FBAC321-83D4-E04C-C099-156F47285619}"/>
              </a:ext>
            </a:extLst>
          </p:cNvPr>
          <p:cNvSpPr/>
          <p:nvPr/>
        </p:nvSpPr>
        <p:spPr>
          <a:xfrm>
            <a:off x="650201" y="1710625"/>
            <a:ext cx="70235" cy="4439360"/>
          </a:xfrm>
          <a:prstGeom prst="rect">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704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51000"/>
          </a:blip>
          <a:srcRect t="2077" b="4190"/>
          <a:stretch/>
        </p:blipFill>
        <p:spPr>
          <a:xfrm>
            <a:off x="0" y="0"/>
            <a:ext cx="12191980" cy="6856718"/>
          </a:xfrm>
          <a:prstGeom prst="rect">
            <a:avLst/>
          </a:prstGeom>
        </p:spPr>
      </p:pic>
      <p:sp>
        <p:nvSpPr>
          <p:cNvPr id="3" name="Oval 2">
            <a:extLst>
              <a:ext uri="{FF2B5EF4-FFF2-40B4-BE49-F238E27FC236}">
                <a16:creationId xmlns:a16="http://schemas.microsoft.com/office/drawing/2014/main" id="{F76F86D2-CE4D-E351-4D8B-BAF45922528F}"/>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D00D77-87C9-A748-80A2-291D2760726A}"/>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C41827C-1253-DB6B-3217-2675D1979C61}"/>
              </a:ext>
            </a:extLst>
          </p:cNvPr>
          <p:cNvSpPr/>
          <p:nvPr/>
        </p:nvSpPr>
        <p:spPr>
          <a:xfrm>
            <a:off x="4688541" y="3712258"/>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4FDE36-9533-199F-0606-CF63460E88C2}"/>
              </a:ext>
            </a:extLst>
          </p:cNvPr>
          <p:cNvSpPr/>
          <p:nvPr/>
        </p:nvSpPr>
        <p:spPr>
          <a:xfrm>
            <a:off x="3812241" y="3182472"/>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3E130F-EEDB-63BA-FCBB-B47943A81E3B}"/>
              </a:ext>
            </a:extLst>
          </p:cNvPr>
          <p:cNvSpPr/>
          <p:nvPr/>
        </p:nvSpPr>
        <p:spPr>
          <a:xfrm>
            <a:off x="3290047" y="3183851"/>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CBB7BA-71D8-DA78-143B-A6804B3DB0AE}"/>
              </a:ext>
            </a:extLst>
          </p:cNvPr>
          <p:cNvSpPr/>
          <p:nvPr/>
        </p:nvSpPr>
        <p:spPr>
          <a:xfrm>
            <a:off x="4095236"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555A35AF-F0E6-D369-019E-AFBCED8EDDB0}"/>
              </a:ext>
            </a:extLst>
          </p:cNvPr>
          <p:cNvCxnSpPr>
            <a:cxnSpLocks/>
            <a:endCxn id="6" idx="1"/>
          </p:cNvCxnSpPr>
          <p:nvPr/>
        </p:nvCxnSpPr>
        <p:spPr>
          <a:xfrm>
            <a:off x="4413482" y="3281289"/>
            <a:ext cx="292782" cy="4486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8149AF8-1830-60B2-C420-D05CD68B8C80}"/>
              </a:ext>
            </a:extLst>
          </p:cNvPr>
          <p:cNvCxnSpPr>
            <a:cxnSpLocks/>
            <a:stCxn id="3" idx="4"/>
            <a:endCxn id="8" idx="0"/>
          </p:cNvCxnSpPr>
          <p:nvPr/>
        </p:nvCxnSpPr>
        <p:spPr>
          <a:xfrm flipH="1">
            <a:off x="3872753" y="2687093"/>
            <a:ext cx="6724" cy="495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1A644F2-3862-8212-3F14-6BAA76551651}"/>
              </a:ext>
            </a:extLst>
          </p:cNvPr>
          <p:cNvCxnSpPr>
            <a:cxnSpLocks/>
          </p:cNvCxnSpPr>
          <p:nvPr/>
        </p:nvCxnSpPr>
        <p:spPr>
          <a:xfrm flipH="1">
            <a:off x="3399659" y="2673879"/>
            <a:ext cx="426030" cy="5356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9A8E9F7-752E-FFB6-34BC-7A7484D83DBD}"/>
              </a:ext>
            </a:extLst>
          </p:cNvPr>
          <p:cNvCxnSpPr>
            <a:cxnSpLocks/>
          </p:cNvCxnSpPr>
          <p:nvPr/>
        </p:nvCxnSpPr>
        <p:spPr>
          <a:xfrm flipH="1">
            <a:off x="4174926" y="3302131"/>
            <a:ext cx="195321" cy="42852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B9271E0-F877-4457-A192-F7719D824F15}"/>
              </a:ext>
            </a:extLst>
          </p:cNvPr>
          <p:cNvCxnSpPr>
            <a:cxnSpLocks/>
          </p:cNvCxnSpPr>
          <p:nvPr/>
        </p:nvCxnSpPr>
        <p:spPr>
          <a:xfrm>
            <a:off x="3922265" y="2685136"/>
            <a:ext cx="429893" cy="51057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D5739AD-F5AF-BEDF-12AC-C5200C00C93D}"/>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331B5CC6-7624-AC2A-3980-E1EC5C47D2D5}"/>
              </a:ext>
            </a:extLst>
          </p:cNvPr>
          <p:cNvSpPr txBox="1">
            <a:spLocks/>
          </p:cNvSpPr>
          <p:nvPr/>
        </p:nvSpPr>
        <p:spPr>
          <a:xfrm>
            <a:off x="1220683" y="619018"/>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And another…</a:t>
            </a:r>
          </a:p>
        </p:txBody>
      </p:sp>
    </p:spTree>
    <p:extLst>
      <p:ext uri="{BB962C8B-B14F-4D97-AF65-F5344CB8AC3E}">
        <p14:creationId xmlns:p14="http://schemas.microsoft.com/office/powerpoint/2010/main" val="43862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51000"/>
          </a:blip>
          <a:srcRect t="2077" b="4190"/>
          <a:stretch/>
        </p:blipFill>
        <p:spPr>
          <a:xfrm>
            <a:off x="0" y="0"/>
            <a:ext cx="12191980" cy="6856718"/>
          </a:xfrm>
          <a:prstGeom prst="rect">
            <a:avLst/>
          </a:prstGeom>
        </p:spPr>
      </p:pic>
      <p:sp>
        <p:nvSpPr>
          <p:cNvPr id="3" name="Oval 2">
            <a:extLst>
              <a:ext uri="{FF2B5EF4-FFF2-40B4-BE49-F238E27FC236}">
                <a16:creationId xmlns:a16="http://schemas.microsoft.com/office/drawing/2014/main" id="{F76F86D2-CE4D-E351-4D8B-BAF45922528F}"/>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D00D77-87C9-A748-80A2-291D2760726A}"/>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C41827C-1253-DB6B-3217-2675D1979C61}"/>
              </a:ext>
            </a:extLst>
          </p:cNvPr>
          <p:cNvSpPr/>
          <p:nvPr/>
        </p:nvSpPr>
        <p:spPr>
          <a:xfrm>
            <a:off x="4688541" y="3712258"/>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4FDE36-9533-199F-0606-CF63460E88C2}"/>
              </a:ext>
            </a:extLst>
          </p:cNvPr>
          <p:cNvSpPr/>
          <p:nvPr/>
        </p:nvSpPr>
        <p:spPr>
          <a:xfrm>
            <a:off x="3812241" y="3182472"/>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3E130F-EEDB-63BA-FCBB-B47943A81E3B}"/>
              </a:ext>
            </a:extLst>
          </p:cNvPr>
          <p:cNvSpPr/>
          <p:nvPr/>
        </p:nvSpPr>
        <p:spPr>
          <a:xfrm>
            <a:off x="3290047" y="3183851"/>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BB8BCA-2E76-9817-177E-4B1BCCAA9ED4}"/>
              </a:ext>
            </a:extLst>
          </p:cNvPr>
          <p:cNvSpPr/>
          <p:nvPr/>
        </p:nvSpPr>
        <p:spPr>
          <a:xfrm>
            <a:off x="2957894"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CBB7BA-71D8-DA78-143B-A6804B3DB0AE}"/>
              </a:ext>
            </a:extLst>
          </p:cNvPr>
          <p:cNvSpPr/>
          <p:nvPr/>
        </p:nvSpPr>
        <p:spPr>
          <a:xfrm>
            <a:off x="4095236"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555A35AF-F0E6-D369-019E-AFBCED8EDDB0}"/>
              </a:ext>
            </a:extLst>
          </p:cNvPr>
          <p:cNvCxnSpPr>
            <a:cxnSpLocks/>
            <a:endCxn id="6" idx="1"/>
          </p:cNvCxnSpPr>
          <p:nvPr/>
        </p:nvCxnSpPr>
        <p:spPr>
          <a:xfrm>
            <a:off x="4413482" y="3281289"/>
            <a:ext cx="292782" cy="4486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8149AF8-1830-60B2-C420-D05CD68B8C80}"/>
              </a:ext>
            </a:extLst>
          </p:cNvPr>
          <p:cNvCxnSpPr>
            <a:cxnSpLocks/>
            <a:stCxn id="3" idx="4"/>
            <a:endCxn id="8" idx="0"/>
          </p:cNvCxnSpPr>
          <p:nvPr/>
        </p:nvCxnSpPr>
        <p:spPr>
          <a:xfrm flipH="1">
            <a:off x="3872753" y="2687093"/>
            <a:ext cx="6724" cy="495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1A644F2-3862-8212-3F14-6BAA76551651}"/>
              </a:ext>
            </a:extLst>
          </p:cNvPr>
          <p:cNvCxnSpPr>
            <a:cxnSpLocks/>
          </p:cNvCxnSpPr>
          <p:nvPr/>
        </p:nvCxnSpPr>
        <p:spPr>
          <a:xfrm flipH="1">
            <a:off x="3399659" y="2673879"/>
            <a:ext cx="426030" cy="5356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3514AC-3216-4ABE-31E8-D942CA88F5E6}"/>
              </a:ext>
            </a:extLst>
          </p:cNvPr>
          <p:cNvCxnSpPr>
            <a:cxnSpLocks/>
          </p:cNvCxnSpPr>
          <p:nvPr/>
        </p:nvCxnSpPr>
        <p:spPr>
          <a:xfrm flipH="1">
            <a:off x="4174926" y="3302131"/>
            <a:ext cx="195321" cy="42852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00D57D3-328F-8405-6EFF-9D824BC843BB}"/>
              </a:ext>
            </a:extLst>
          </p:cNvPr>
          <p:cNvCxnSpPr>
            <a:cxnSpLocks/>
          </p:cNvCxnSpPr>
          <p:nvPr/>
        </p:nvCxnSpPr>
        <p:spPr>
          <a:xfrm>
            <a:off x="3922265" y="2685136"/>
            <a:ext cx="429893" cy="51057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FBB11E4-15F8-10C4-3024-B616F08C425B}"/>
              </a:ext>
            </a:extLst>
          </p:cNvPr>
          <p:cNvCxnSpPr>
            <a:cxnSpLocks/>
          </p:cNvCxnSpPr>
          <p:nvPr/>
        </p:nvCxnSpPr>
        <p:spPr>
          <a:xfrm flipH="1">
            <a:off x="3073470" y="3238500"/>
            <a:ext cx="272397" cy="4737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DE69417-86FC-1C2C-F49C-4D1A3DF4C449}"/>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3426D5A6-F60F-8FC7-2B19-F1B3C374460C}"/>
              </a:ext>
            </a:extLst>
          </p:cNvPr>
          <p:cNvSpPr txBox="1">
            <a:spLocks/>
          </p:cNvSpPr>
          <p:nvPr/>
        </p:nvSpPr>
        <p:spPr>
          <a:xfrm>
            <a:off x="1220683" y="619018"/>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And another…</a:t>
            </a:r>
          </a:p>
        </p:txBody>
      </p:sp>
    </p:spTree>
    <p:extLst>
      <p:ext uri="{BB962C8B-B14F-4D97-AF65-F5344CB8AC3E}">
        <p14:creationId xmlns:p14="http://schemas.microsoft.com/office/powerpoint/2010/main" val="1286683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51000"/>
          </a:blip>
          <a:srcRect t="2077" b="4190"/>
          <a:stretch/>
        </p:blipFill>
        <p:spPr>
          <a:xfrm>
            <a:off x="0" y="0"/>
            <a:ext cx="12191980" cy="6856718"/>
          </a:xfrm>
          <a:prstGeom prst="rect">
            <a:avLst/>
          </a:prstGeom>
        </p:spPr>
      </p:pic>
      <p:sp>
        <p:nvSpPr>
          <p:cNvPr id="3" name="Oval 2">
            <a:extLst>
              <a:ext uri="{FF2B5EF4-FFF2-40B4-BE49-F238E27FC236}">
                <a16:creationId xmlns:a16="http://schemas.microsoft.com/office/drawing/2014/main" id="{F76F86D2-CE4D-E351-4D8B-BAF45922528F}"/>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D00D77-87C9-A748-80A2-291D2760726A}"/>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C41827C-1253-DB6B-3217-2675D1979C61}"/>
              </a:ext>
            </a:extLst>
          </p:cNvPr>
          <p:cNvSpPr/>
          <p:nvPr/>
        </p:nvSpPr>
        <p:spPr>
          <a:xfrm>
            <a:off x="4688541" y="3712258"/>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4FDE36-9533-199F-0606-CF63460E88C2}"/>
              </a:ext>
            </a:extLst>
          </p:cNvPr>
          <p:cNvSpPr/>
          <p:nvPr/>
        </p:nvSpPr>
        <p:spPr>
          <a:xfrm>
            <a:off x="3812241" y="3182472"/>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3E130F-EEDB-63BA-FCBB-B47943A81E3B}"/>
              </a:ext>
            </a:extLst>
          </p:cNvPr>
          <p:cNvSpPr/>
          <p:nvPr/>
        </p:nvSpPr>
        <p:spPr>
          <a:xfrm>
            <a:off x="3290047" y="3183851"/>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BB8BCA-2E76-9817-177E-4B1BCCAA9ED4}"/>
              </a:ext>
            </a:extLst>
          </p:cNvPr>
          <p:cNvSpPr/>
          <p:nvPr/>
        </p:nvSpPr>
        <p:spPr>
          <a:xfrm>
            <a:off x="2957894"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773482-DF0D-0A7E-2A1D-59D8A8ED71F3}"/>
              </a:ext>
            </a:extLst>
          </p:cNvPr>
          <p:cNvSpPr/>
          <p:nvPr/>
        </p:nvSpPr>
        <p:spPr>
          <a:xfrm>
            <a:off x="3622955"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CBB7BA-71D8-DA78-143B-A6804B3DB0AE}"/>
              </a:ext>
            </a:extLst>
          </p:cNvPr>
          <p:cNvSpPr/>
          <p:nvPr/>
        </p:nvSpPr>
        <p:spPr>
          <a:xfrm>
            <a:off x="4095236"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555A35AF-F0E6-D369-019E-AFBCED8EDDB0}"/>
              </a:ext>
            </a:extLst>
          </p:cNvPr>
          <p:cNvCxnSpPr>
            <a:cxnSpLocks/>
            <a:endCxn id="6" idx="1"/>
          </p:cNvCxnSpPr>
          <p:nvPr/>
        </p:nvCxnSpPr>
        <p:spPr>
          <a:xfrm>
            <a:off x="4413482" y="3281289"/>
            <a:ext cx="292782" cy="4486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8149AF8-1830-60B2-C420-D05CD68B8C80}"/>
              </a:ext>
            </a:extLst>
          </p:cNvPr>
          <p:cNvCxnSpPr>
            <a:cxnSpLocks/>
            <a:stCxn id="3" idx="4"/>
            <a:endCxn id="8" idx="0"/>
          </p:cNvCxnSpPr>
          <p:nvPr/>
        </p:nvCxnSpPr>
        <p:spPr>
          <a:xfrm flipH="1">
            <a:off x="3872753" y="2687093"/>
            <a:ext cx="6724" cy="495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1A644F2-3862-8212-3F14-6BAA76551651}"/>
              </a:ext>
            </a:extLst>
          </p:cNvPr>
          <p:cNvCxnSpPr>
            <a:cxnSpLocks/>
          </p:cNvCxnSpPr>
          <p:nvPr/>
        </p:nvCxnSpPr>
        <p:spPr>
          <a:xfrm flipH="1">
            <a:off x="3399659" y="2673879"/>
            <a:ext cx="426030" cy="5356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3514AC-3216-4ABE-31E8-D942CA88F5E6}"/>
              </a:ext>
            </a:extLst>
          </p:cNvPr>
          <p:cNvCxnSpPr>
            <a:cxnSpLocks/>
          </p:cNvCxnSpPr>
          <p:nvPr/>
        </p:nvCxnSpPr>
        <p:spPr>
          <a:xfrm flipH="1">
            <a:off x="4174926" y="3302131"/>
            <a:ext cx="195321" cy="42852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2A78004-83A4-1267-A5DD-99A50B3DA78F}"/>
              </a:ext>
            </a:extLst>
          </p:cNvPr>
          <p:cNvCxnSpPr>
            <a:cxnSpLocks/>
          </p:cNvCxnSpPr>
          <p:nvPr/>
        </p:nvCxnSpPr>
        <p:spPr>
          <a:xfrm>
            <a:off x="3399659" y="3330544"/>
            <a:ext cx="223296" cy="34946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3103533-7DD4-FEFD-3184-55B39D77269C}"/>
              </a:ext>
            </a:extLst>
          </p:cNvPr>
          <p:cNvCxnSpPr>
            <a:cxnSpLocks/>
          </p:cNvCxnSpPr>
          <p:nvPr/>
        </p:nvCxnSpPr>
        <p:spPr>
          <a:xfrm>
            <a:off x="3922265" y="2685136"/>
            <a:ext cx="429893" cy="51057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72E0602-F23B-9BF2-2D58-ED5DAFCBB87F}"/>
              </a:ext>
            </a:extLst>
          </p:cNvPr>
          <p:cNvCxnSpPr>
            <a:cxnSpLocks/>
          </p:cNvCxnSpPr>
          <p:nvPr/>
        </p:nvCxnSpPr>
        <p:spPr>
          <a:xfrm flipH="1">
            <a:off x="3073470" y="3238500"/>
            <a:ext cx="272397" cy="4737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AEFB30C-F345-539F-2F01-E7A214E95884}"/>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3933AD1B-9FB9-7AA0-701C-46AC574AD39A}"/>
              </a:ext>
            </a:extLst>
          </p:cNvPr>
          <p:cNvSpPr txBox="1">
            <a:spLocks/>
          </p:cNvSpPr>
          <p:nvPr/>
        </p:nvSpPr>
        <p:spPr>
          <a:xfrm>
            <a:off x="1220683" y="619018"/>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This is a Decision Tree</a:t>
            </a:r>
          </a:p>
        </p:txBody>
      </p:sp>
    </p:spTree>
    <p:extLst>
      <p:ext uri="{BB962C8B-B14F-4D97-AF65-F5344CB8AC3E}">
        <p14:creationId xmlns:p14="http://schemas.microsoft.com/office/powerpoint/2010/main" val="1992851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51000"/>
          </a:blip>
          <a:srcRect t="2077" b="4190"/>
          <a:stretch/>
        </p:blipFill>
        <p:spPr>
          <a:xfrm>
            <a:off x="0" y="0"/>
            <a:ext cx="12191980" cy="6856718"/>
          </a:xfrm>
          <a:prstGeom prst="rect">
            <a:avLst/>
          </a:prstGeom>
        </p:spPr>
      </p:pic>
      <p:grpSp>
        <p:nvGrpSpPr>
          <p:cNvPr id="16" name="Group 15">
            <a:extLst>
              <a:ext uri="{FF2B5EF4-FFF2-40B4-BE49-F238E27FC236}">
                <a16:creationId xmlns:a16="http://schemas.microsoft.com/office/drawing/2014/main" id="{BD631597-0F06-824B-5B0D-80A6055810BE}"/>
              </a:ext>
            </a:extLst>
          </p:cNvPr>
          <p:cNvGrpSpPr/>
          <p:nvPr/>
        </p:nvGrpSpPr>
        <p:grpSpPr>
          <a:xfrm>
            <a:off x="2957894" y="2566070"/>
            <a:ext cx="1851670" cy="1267211"/>
            <a:chOff x="2957894" y="2566070"/>
            <a:chExt cx="1851670" cy="1267211"/>
          </a:xfrm>
        </p:grpSpPr>
        <p:sp>
          <p:nvSpPr>
            <p:cNvPr id="3" name="Oval 2">
              <a:extLst>
                <a:ext uri="{FF2B5EF4-FFF2-40B4-BE49-F238E27FC236}">
                  <a16:creationId xmlns:a16="http://schemas.microsoft.com/office/drawing/2014/main" id="{F76F86D2-CE4D-E351-4D8B-BAF45922528F}"/>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D00D77-87C9-A748-80A2-291D2760726A}"/>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C41827C-1253-DB6B-3217-2675D1979C61}"/>
                </a:ext>
              </a:extLst>
            </p:cNvPr>
            <p:cNvSpPr/>
            <p:nvPr/>
          </p:nvSpPr>
          <p:spPr>
            <a:xfrm>
              <a:off x="4688541" y="3712258"/>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4FDE36-9533-199F-0606-CF63460E88C2}"/>
                </a:ext>
              </a:extLst>
            </p:cNvPr>
            <p:cNvSpPr/>
            <p:nvPr/>
          </p:nvSpPr>
          <p:spPr>
            <a:xfrm>
              <a:off x="3812241" y="3182472"/>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3E130F-EEDB-63BA-FCBB-B47943A81E3B}"/>
                </a:ext>
              </a:extLst>
            </p:cNvPr>
            <p:cNvSpPr/>
            <p:nvPr/>
          </p:nvSpPr>
          <p:spPr>
            <a:xfrm>
              <a:off x="3290047" y="3183851"/>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BB8BCA-2E76-9817-177E-4B1BCCAA9ED4}"/>
                </a:ext>
              </a:extLst>
            </p:cNvPr>
            <p:cNvSpPr/>
            <p:nvPr/>
          </p:nvSpPr>
          <p:spPr>
            <a:xfrm>
              <a:off x="2957894"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773482-DF0D-0A7E-2A1D-59D8A8ED71F3}"/>
                </a:ext>
              </a:extLst>
            </p:cNvPr>
            <p:cNvSpPr/>
            <p:nvPr/>
          </p:nvSpPr>
          <p:spPr>
            <a:xfrm>
              <a:off x="3622955"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CBB7BA-71D8-DA78-143B-A6804B3DB0AE}"/>
                </a:ext>
              </a:extLst>
            </p:cNvPr>
            <p:cNvSpPr/>
            <p:nvPr/>
          </p:nvSpPr>
          <p:spPr>
            <a:xfrm>
              <a:off x="4095236"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555A35AF-F0E6-D369-019E-AFBCED8EDDB0}"/>
                </a:ext>
              </a:extLst>
            </p:cNvPr>
            <p:cNvCxnSpPr>
              <a:cxnSpLocks/>
              <a:endCxn id="6" idx="1"/>
            </p:cNvCxnSpPr>
            <p:nvPr/>
          </p:nvCxnSpPr>
          <p:spPr>
            <a:xfrm>
              <a:off x="4413482" y="3281289"/>
              <a:ext cx="292782" cy="4486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8149AF8-1830-60B2-C420-D05CD68B8C80}"/>
                </a:ext>
              </a:extLst>
            </p:cNvPr>
            <p:cNvCxnSpPr>
              <a:cxnSpLocks/>
              <a:stCxn id="3" idx="4"/>
              <a:endCxn id="8" idx="0"/>
            </p:cNvCxnSpPr>
            <p:nvPr/>
          </p:nvCxnSpPr>
          <p:spPr>
            <a:xfrm flipH="1">
              <a:off x="3872753" y="2687093"/>
              <a:ext cx="6724" cy="495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1A644F2-3862-8212-3F14-6BAA76551651}"/>
                </a:ext>
              </a:extLst>
            </p:cNvPr>
            <p:cNvCxnSpPr>
              <a:cxnSpLocks/>
            </p:cNvCxnSpPr>
            <p:nvPr/>
          </p:nvCxnSpPr>
          <p:spPr>
            <a:xfrm flipH="1">
              <a:off x="3399659" y="2673879"/>
              <a:ext cx="426030" cy="5356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3514AC-3216-4ABE-31E8-D942CA88F5E6}"/>
                </a:ext>
              </a:extLst>
            </p:cNvPr>
            <p:cNvCxnSpPr>
              <a:cxnSpLocks/>
            </p:cNvCxnSpPr>
            <p:nvPr/>
          </p:nvCxnSpPr>
          <p:spPr>
            <a:xfrm flipH="1">
              <a:off x="4174926" y="3302131"/>
              <a:ext cx="195321" cy="42852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2A78004-83A4-1267-A5DD-99A50B3DA78F}"/>
                </a:ext>
              </a:extLst>
            </p:cNvPr>
            <p:cNvCxnSpPr>
              <a:cxnSpLocks/>
            </p:cNvCxnSpPr>
            <p:nvPr/>
          </p:nvCxnSpPr>
          <p:spPr>
            <a:xfrm>
              <a:off x="3399659" y="3330544"/>
              <a:ext cx="223296" cy="34946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3103533-7DD4-FEFD-3184-55B39D77269C}"/>
                </a:ext>
              </a:extLst>
            </p:cNvPr>
            <p:cNvCxnSpPr>
              <a:cxnSpLocks/>
            </p:cNvCxnSpPr>
            <p:nvPr/>
          </p:nvCxnSpPr>
          <p:spPr>
            <a:xfrm>
              <a:off x="3922265" y="2685136"/>
              <a:ext cx="429893" cy="51057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72E0602-F23B-9BF2-2D58-ED5DAFCBB87F}"/>
                </a:ext>
              </a:extLst>
            </p:cNvPr>
            <p:cNvCxnSpPr>
              <a:cxnSpLocks/>
            </p:cNvCxnSpPr>
            <p:nvPr/>
          </p:nvCxnSpPr>
          <p:spPr>
            <a:xfrm flipH="1">
              <a:off x="3073470" y="3238500"/>
              <a:ext cx="272397" cy="4737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A051B42-55CA-5691-99D6-29B3BFF5DE7C}"/>
              </a:ext>
            </a:extLst>
          </p:cNvPr>
          <p:cNvGrpSpPr/>
          <p:nvPr/>
        </p:nvGrpSpPr>
        <p:grpSpPr>
          <a:xfrm>
            <a:off x="5136528" y="2571951"/>
            <a:ext cx="1851670" cy="1267211"/>
            <a:chOff x="2957894" y="2566070"/>
            <a:chExt cx="1851670" cy="1267211"/>
          </a:xfrm>
        </p:grpSpPr>
        <p:sp>
          <p:nvSpPr>
            <p:cNvPr id="37" name="Oval 36">
              <a:extLst>
                <a:ext uri="{FF2B5EF4-FFF2-40B4-BE49-F238E27FC236}">
                  <a16:creationId xmlns:a16="http://schemas.microsoft.com/office/drawing/2014/main" id="{244351DE-A039-8798-4A60-F055DD31E738}"/>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9497378-429F-B97E-F95B-F331DF34C644}"/>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F735C33-2CBA-2B9E-760C-34792B6C1B23}"/>
                </a:ext>
              </a:extLst>
            </p:cNvPr>
            <p:cNvSpPr/>
            <p:nvPr/>
          </p:nvSpPr>
          <p:spPr>
            <a:xfrm>
              <a:off x="4688541" y="3712258"/>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F9ACC42-5413-7667-A364-3064E6E93DD3}"/>
                </a:ext>
              </a:extLst>
            </p:cNvPr>
            <p:cNvSpPr/>
            <p:nvPr/>
          </p:nvSpPr>
          <p:spPr>
            <a:xfrm>
              <a:off x="3812241" y="3182472"/>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D3D1445-38D6-F5D5-E052-7D7269417ED3}"/>
                </a:ext>
              </a:extLst>
            </p:cNvPr>
            <p:cNvSpPr/>
            <p:nvPr/>
          </p:nvSpPr>
          <p:spPr>
            <a:xfrm>
              <a:off x="3290047" y="3183851"/>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BA5E818-A8EF-1841-A6DA-299F0C1DF68B}"/>
                </a:ext>
              </a:extLst>
            </p:cNvPr>
            <p:cNvSpPr/>
            <p:nvPr/>
          </p:nvSpPr>
          <p:spPr>
            <a:xfrm>
              <a:off x="2957894"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4367C74-3313-FFC3-9DF7-805197AE7D01}"/>
                </a:ext>
              </a:extLst>
            </p:cNvPr>
            <p:cNvSpPr/>
            <p:nvPr/>
          </p:nvSpPr>
          <p:spPr>
            <a:xfrm>
              <a:off x="3622955"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BBD4E6B-A245-8274-58B4-1BAC2EF27E5B}"/>
                </a:ext>
              </a:extLst>
            </p:cNvPr>
            <p:cNvSpPr/>
            <p:nvPr/>
          </p:nvSpPr>
          <p:spPr>
            <a:xfrm>
              <a:off x="4095236"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A07F6CA8-B082-6429-03B4-A8D24F89810D}"/>
                </a:ext>
              </a:extLst>
            </p:cNvPr>
            <p:cNvCxnSpPr>
              <a:cxnSpLocks/>
              <a:endCxn id="39" idx="1"/>
            </p:cNvCxnSpPr>
            <p:nvPr/>
          </p:nvCxnSpPr>
          <p:spPr>
            <a:xfrm>
              <a:off x="4413482" y="3281289"/>
              <a:ext cx="292782" cy="4486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3A98D62-8975-CD6F-27C5-3D689ECBE69A}"/>
                </a:ext>
              </a:extLst>
            </p:cNvPr>
            <p:cNvCxnSpPr>
              <a:cxnSpLocks/>
              <a:stCxn id="37" idx="4"/>
              <a:endCxn id="40" idx="0"/>
            </p:cNvCxnSpPr>
            <p:nvPr/>
          </p:nvCxnSpPr>
          <p:spPr>
            <a:xfrm flipH="1">
              <a:off x="3872753" y="2687093"/>
              <a:ext cx="6724" cy="495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F4A56D1-D963-DE15-C0DB-6A93D60CFEC2}"/>
                </a:ext>
              </a:extLst>
            </p:cNvPr>
            <p:cNvCxnSpPr>
              <a:cxnSpLocks/>
            </p:cNvCxnSpPr>
            <p:nvPr/>
          </p:nvCxnSpPr>
          <p:spPr>
            <a:xfrm flipH="1">
              <a:off x="3399659" y="2673879"/>
              <a:ext cx="426030" cy="5356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7217AB5-5F3D-3680-9919-20C25CFCD639}"/>
                </a:ext>
              </a:extLst>
            </p:cNvPr>
            <p:cNvCxnSpPr>
              <a:cxnSpLocks/>
            </p:cNvCxnSpPr>
            <p:nvPr/>
          </p:nvCxnSpPr>
          <p:spPr>
            <a:xfrm flipH="1">
              <a:off x="4174926" y="3302131"/>
              <a:ext cx="195321" cy="42852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D333DF4-A8E4-D654-98E7-10FE7269E455}"/>
                </a:ext>
              </a:extLst>
            </p:cNvPr>
            <p:cNvCxnSpPr>
              <a:cxnSpLocks/>
            </p:cNvCxnSpPr>
            <p:nvPr/>
          </p:nvCxnSpPr>
          <p:spPr>
            <a:xfrm>
              <a:off x="3399659" y="3330544"/>
              <a:ext cx="223296" cy="34946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0EFFA68-5A55-E892-E620-53D5E78EAA7D}"/>
                </a:ext>
              </a:extLst>
            </p:cNvPr>
            <p:cNvCxnSpPr>
              <a:cxnSpLocks/>
            </p:cNvCxnSpPr>
            <p:nvPr/>
          </p:nvCxnSpPr>
          <p:spPr>
            <a:xfrm>
              <a:off x="3922265" y="2685136"/>
              <a:ext cx="429893" cy="51057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69F7DB1-57BB-8E81-9E73-4CC720926E9C}"/>
                </a:ext>
              </a:extLst>
            </p:cNvPr>
            <p:cNvCxnSpPr>
              <a:cxnSpLocks/>
            </p:cNvCxnSpPr>
            <p:nvPr/>
          </p:nvCxnSpPr>
          <p:spPr>
            <a:xfrm flipH="1">
              <a:off x="3073470" y="3238500"/>
              <a:ext cx="272397" cy="4737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4415B3CC-EAC2-E1F5-7E4D-D3DF263F3578}"/>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5AFE613-3DE2-797C-486E-1EFE8223E802}"/>
              </a:ext>
            </a:extLst>
          </p:cNvPr>
          <p:cNvCxnSpPr>
            <a:cxnSpLocks/>
          </p:cNvCxnSpPr>
          <p:nvPr/>
        </p:nvCxnSpPr>
        <p:spPr>
          <a:xfrm>
            <a:off x="6059246" y="1759527"/>
            <a:ext cx="0" cy="664654"/>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itle 1">
            <a:extLst>
              <a:ext uri="{FF2B5EF4-FFF2-40B4-BE49-F238E27FC236}">
                <a16:creationId xmlns:a16="http://schemas.microsoft.com/office/drawing/2014/main" id="{B32BC93E-E8DC-3434-A617-CCD0F960F653}"/>
              </a:ext>
            </a:extLst>
          </p:cNvPr>
          <p:cNvSpPr txBox="1">
            <a:spLocks/>
          </p:cNvSpPr>
          <p:nvPr/>
        </p:nvSpPr>
        <p:spPr>
          <a:xfrm>
            <a:off x="1220683" y="619018"/>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Another Decision Tree</a:t>
            </a:r>
          </a:p>
        </p:txBody>
      </p:sp>
    </p:spTree>
    <p:extLst>
      <p:ext uri="{BB962C8B-B14F-4D97-AF65-F5344CB8AC3E}">
        <p14:creationId xmlns:p14="http://schemas.microsoft.com/office/powerpoint/2010/main" val="3521853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73FECD1D-555E-332E-77A7-ECF20A80209D}"/>
              </a:ext>
            </a:extLst>
          </p:cNvPr>
          <p:cNvPicPr>
            <a:picLocks noChangeAspect="1"/>
          </p:cNvPicPr>
          <p:nvPr/>
        </p:nvPicPr>
        <p:blipFill rotWithShape="1">
          <a:blip r:embed="rId2">
            <a:alphaModFix amt="51000"/>
          </a:blip>
          <a:srcRect t="2077" b="4190"/>
          <a:stretch/>
        </p:blipFill>
        <p:spPr>
          <a:xfrm>
            <a:off x="0" y="0"/>
            <a:ext cx="12191980" cy="6856718"/>
          </a:xfrm>
          <a:prstGeom prst="rect">
            <a:avLst/>
          </a:prstGeom>
        </p:spPr>
      </p:pic>
      <p:grpSp>
        <p:nvGrpSpPr>
          <p:cNvPr id="16" name="Group 15">
            <a:extLst>
              <a:ext uri="{FF2B5EF4-FFF2-40B4-BE49-F238E27FC236}">
                <a16:creationId xmlns:a16="http://schemas.microsoft.com/office/drawing/2014/main" id="{BD631597-0F06-824B-5B0D-80A6055810BE}"/>
              </a:ext>
            </a:extLst>
          </p:cNvPr>
          <p:cNvGrpSpPr/>
          <p:nvPr/>
        </p:nvGrpSpPr>
        <p:grpSpPr>
          <a:xfrm>
            <a:off x="2957894" y="2566070"/>
            <a:ext cx="1851670" cy="1267211"/>
            <a:chOff x="2957894" y="2566070"/>
            <a:chExt cx="1851670" cy="1267211"/>
          </a:xfrm>
        </p:grpSpPr>
        <p:sp>
          <p:nvSpPr>
            <p:cNvPr id="3" name="Oval 2">
              <a:extLst>
                <a:ext uri="{FF2B5EF4-FFF2-40B4-BE49-F238E27FC236}">
                  <a16:creationId xmlns:a16="http://schemas.microsoft.com/office/drawing/2014/main" id="{F76F86D2-CE4D-E351-4D8B-BAF45922528F}"/>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D00D77-87C9-A748-80A2-291D2760726A}"/>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C41827C-1253-DB6B-3217-2675D1979C61}"/>
                </a:ext>
              </a:extLst>
            </p:cNvPr>
            <p:cNvSpPr/>
            <p:nvPr/>
          </p:nvSpPr>
          <p:spPr>
            <a:xfrm>
              <a:off x="4688541" y="3712258"/>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4FDE36-9533-199F-0606-CF63460E88C2}"/>
                </a:ext>
              </a:extLst>
            </p:cNvPr>
            <p:cNvSpPr/>
            <p:nvPr/>
          </p:nvSpPr>
          <p:spPr>
            <a:xfrm>
              <a:off x="3812241" y="3182472"/>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3E130F-EEDB-63BA-FCBB-B47943A81E3B}"/>
                </a:ext>
              </a:extLst>
            </p:cNvPr>
            <p:cNvSpPr/>
            <p:nvPr/>
          </p:nvSpPr>
          <p:spPr>
            <a:xfrm>
              <a:off x="3290047" y="3183851"/>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BB8BCA-2E76-9817-177E-4B1BCCAA9ED4}"/>
                </a:ext>
              </a:extLst>
            </p:cNvPr>
            <p:cNvSpPr/>
            <p:nvPr/>
          </p:nvSpPr>
          <p:spPr>
            <a:xfrm>
              <a:off x="2957894"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773482-DF0D-0A7E-2A1D-59D8A8ED71F3}"/>
                </a:ext>
              </a:extLst>
            </p:cNvPr>
            <p:cNvSpPr/>
            <p:nvPr/>
          </p:nvSpPr>
          <p:spPr>
            <a:xfrm>
              <a:off x="3622955"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CBB7BA-71D8-DA78-143B-A6804B3DB0AE}"/>
                </a:ext>
              </a:extLst>
            </p:cNvPr>
            <p:cNvSpPr/>
            <p:nvPr/>
          </p:nvSpPr>
          <p:spPr>
            <a:xfrm>
              <a:off x="4095236"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555A35AF-F0E6-D369-019E-AFBCED8EDDB0}"/>
                </a:ext>
              </a:extLst>
            </p:cNvPr>
            <p:cNvCxnSpPr>
              <a:cxnSpLocks/>
              <a:endCxn id="6" idx="1"/>
            </p:cNvCxnSpPr>
            <p:nvPr/>
          </p:nvCxnSpPr>
          <p:spPr>
            <a:xfrm>
              <a:off x="4413482" y="3281289"/>
              <a:ext cx="292782" cy="4486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8149AF8-1830-60B2-C420-D05CD68B8C80}"/>
                </a:ext>
              </a:extLst>
            </p:cNvPr>
            <p:cNvCxnSpPr>
              <a:cxnSpLocks/>
              <a:stCxn id="3" idx="4"/>
              <a:endCxn id="8" idx="0"/>
            </p:cNvCxnSpPr>
            <p:nvPr/>
          </p:nvCxnSpPr>
          <p:spPr>
            <a:xfrm flipH="1">
              <a:off x="3872753" y="2687093"/>
              <a:ext cx="6724" cy="495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1A644F2-3862-8212-3F14-6BAA76551651}"/>
                </a:ext>
              </a:extLst>
            </p:cNvPr>
            <p:cNvCxnSpPr>
              <a:cxnSpLocks/>
            </p:cNvCxnSpPr>
            <p:nvPr/>
          </p:nvCxnSpPr>
          <p:spPr>
            <a:xfrm flipH="1">
              <a:off x="3399659" y="2673879"/>
              <a:ext cx="426030" cy="5356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3514AC-3216-4ABE-31E8-D942CA88F5E6}"/>
                </a:ext>
              </a:extLst>
            </p:cNvPr>
            <p:cNvCxnSpPr>
              <a:cxnSpLocks/>
            </p:cNvCxnSpPr>
            <p:nvPr/>
          </p:nvCxnSpPr>
          <p:spPr>
            <a:xfrm flipH="1">
              <a:off x="4174926" y="3302131"/>
              <a:ext cx="195321" cy="42852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2A78004-83A4-1267-A5DD-99A50B3DA78F}"/>
                </a:ext>
              </a:extLst>
            </p:cNvPr>
            <p:cNvCxnSpPr>
              <a:cxnSpLocks/>
            </p:cNvCxnSpPr>
            <p:nvPr/>
          </p:nvCxnSpPr>
          <p:spPr>
            <a:xfrm>
              <a:off x="3399659" y="3330544"/>
              <a:ext cx="223296" cy="34946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3103533-7DD4-FEFD-3184-55B39D77269C}"/>
                </a:ext>
              </a:extLst>
            </p:cNvPr>
            <p:cNvCxnSpPr>
              <a:cxnSpLocks/>
            </p:cNvCxnSpPr>
            <p:nvPr/>
          </p:nvCxnSpPr>
          <p:spPr>
            <a:xfrm>
              <a:off x="3922265" y="2685136"/>
              <a:ext cx="429893" cy="51057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72E0602-F23B-9BF2-2D58-ED5DAFCBB87F}"/>
                </a:ext>
              </a:extLst>
            </p:cNvPr>
            <p:cNvCxnSpPr>
              <a:cxnSpLocks/>
            </p:cNvCxnSpPr>
            <p:nvPr/>
          </p:nvCxnSpPr>
          <p:spPr>
            <a:xfrm flipH="1">
              <a:off x="3073470" y="3238500"/>
              <a:ext cx="272397" cy="4737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1A3CCD5F-AF2E-D6F5-8DAF-6A704BF22357}"/>
              </a:ext>
            </a:extLst>
          </p:cNvPr>
          <p:cNvGrpSpPr/>
          <p:nvPr/>
        </p:nvGrpSpPr>
        <p:grpSpPr>
          <a:xfrm>
            <a:off x="7382436" y="2562106"/>
            <a:ext cx="1851670" cy="1267211"/>
            <a:chOff x="2957894" y="2566070"/>
            <a:chExt cx="1851670" cy="1267211"/>
          </a:xfrm>
        </p:grpSpPr>
        <p:sp>
          <p:nvSpPr>
            <p:cNvPr id="19" name="Oval 18">
              <a:extLst>
                <a:ext uri="{FF2B5EF4-FFF2-40B4-BE49-F238E27FC236}">
                  <a16:creationId xmlns:a16="http://schemas.microsoft.com/office/drawing/2014/main" id="{427B964C-B4FC-D020-CABC-E072ECDC9508}"/>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4422EE-DFE8-C3AF-BA48-C2258414B76C}"/>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2FD4E7-A30E-2BF4-99F7-B6D57D5995CB}"/>
                </a:ext>
              </a:extLst>
            </p:cNvPr>
            <p:cNvSpPr/>
            <p:nvPr/>
          </p:nvSpPr>
          <p:spPr>
            <a:xfrm>
              <a:off x="4688541" y="3712258"/>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4EFFE4-4F81-4DEF-1559-5A21BE9DBC06}"/>
                </a:ext>
              </a:extLst>
            </p:cNvPr>
            <p:cNvSpPr/>
            <p:nvPr/>
          </p:nvSpPr>
          <p:spPr>
            <a:xfrm>
              <a:off x="3812241" y="3182472"/>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D9B2A45-0108-B978-54AE-5A3E45C37CEE}"/>
                </a:ext>
              </a:extLst>
            </p:cNvPr>
            <p:cNvSpPr/>
            <p:nvPr/>
          </p:nvSpPr>
          <p:spPr>
            <a:xfrm>
              <a:off x="3290047" y="3183851"/>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770FFB7-8AE3-A311-CE95-3F1D7723657A}"/>
                </a:ext>
              </a:extLst>
            </p:cNvPr>
            <p:cNvSpPr/>
            <p:nvPr/>
          </p:nvSpPr>
          <p:spPr>
            <a:xfrm>
              <a:off x="2957894"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AA01E2B-541F-3EEF-166B-7AC77A513E9E}"/>
                </a:ext>
              </a:extLst>
            </p:cNvPr>
            <p:cNvSpPr/>
            <p:nvPr/>
          </p:nvSpPr>
          <p:spPr>
            <a:xfrm>
              <a:off x="3622955"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80A8A09-05E9-0253-2BE2-209521ACF067}"/>
                </a:ext>
              </a:extLst>
            </p:cNvPr>
            <p:cNvSpPr/>
            <p:nvPr/>
          </p:nvSpPr>
          <p:spPr>
            <a:xfrm>
              <a:off x="4095236"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8DE41BA-B93E-DF5F-28D2-541487121861}"/>
                </a:ext>
              </a:extLst>
            </p:cNvPr>
            <p:cNvCxnSpPr>
              <a:cxnSpLocks/>
              <a:endCxn id="21" idx="1"/>
            </p:cNvCxnSpPr>
            <p:nvPr/>
          </p:nvCxnSpPr>
          <p:spPr>
            <a:xfrm>
              <a:off x="4413482" y="3281289"/>
              <a:ext cx="292782" cy="4486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EDE4D25-0841-A436-16BA-08EAACD27301}"/>
                </a:ext>
              </a:extLst>
            </p:cNvPr>
            <p:cNvCxnSpPr>
              <a:cxnSpLocks/>
              <a:stCxn id="19" idx="4"/>
              <a:endCxn id="24" idx="0"/>
            </p:cNvCxnSpPr>
            <p:nvPr/>
          </p:nvCxnSpPr>
          <p:spPr>
            <a:xfrm flipH="1">
              <a:off x="3872753" y="2687093"/>
              <a:ext cx="6724" cy="495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AE5A85E-38EC-FDF4-897C-8417AC73EAD6}"/>
                </a:ext>
              </a:extLst>
            </p:cNvPr>
            <p:cNvCxnSpPr>
              <a:cxnSpLocks/>
            </p:cNvCxnSpPr>
            <p:nvPr/>
          </p:nvCxnSpPr>
          <p:spPr>
            <a:xfrm flipH="1">
              <a:off x="3399659" y="2673879"/>
              <a:ext cx="426030" cy="5356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F612B8B-A7B6-73C0-A470-FEEEF923D803}"/>
                </a:ext>
              </a:extLst>
            </p:cNvPr>
            <p:cNvCxnSpPr>
              <a:cxnSpLocks/>
            </p:cNvCxnSpPr>
            <p:nvPr/>
          </p:nvCxnSpPr>
          <p:spPr>
            <a:xfrm flipH="1">
              <a:off x="4174926" y="3302131"/>
              <a:ext cx="195321" cy="42852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DEF1486-DBA3-CC64-BC6B-D76AD0D9E3E0}"/>
                </a:ext>
              </a:extLst>
            </p:cNvPr>
            <p:cNvCxnSpPr>
              <a:cxnSpLocks/>
            </p:cNvCxnSpPr>
            <p:nvPr/>
          </p:nvCxnSpPr>
          <p:spPr>
            <a:xfrm>
              <a:off x="3399659" y="3330544"/>
              <a:ext cx="223296" cy="34946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0580390-579E-5548-EC5D-6B9050C6AB76}"/>
                </a:ext>
              </a:extLst>
            </p:cNvPr>
            <p:cNvCxnSpPr>
              <a:cxnSpLocks/>
            </p:cNvCxnSpPr>
            <p:nvPr/>
          </p:nvCxnSpPr>
          <p:spPr>
            <a:xfrm>
              <a:off x="3922265" y="2685136"/>
              <a:ext cx="429893" cy="51057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87378C6-E7D3-01DD-46DD-C7C0E21D8BCD}"/>
                </a:ext>
              </a:extLst>
            </p:cNvPr>
            <p:cNvCxnSpPr>
              <a:cxnSpLocks/>
            </p:cNvCxnSpPr>
            <p:nvPr/>
          </p:nvCxnSpPr>
          <p:spPr>
            <a:xfrm flipH="1">
              <a:off x="3073470" y="3238500"/>
              <a:ext cx="272397" cy="4737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A051B42-55CA-5691-99D6-29B3BFF5DE7C}"/>
              </a:ext>
            </a:extLst>
          </p:cNvPr>
          <p:cNvGrpSpPr/>
          <p:nvPr/>
        </p:nvGrpSpPr>
        <p:grpSpPr>
          <a:xfrm>
            <a:off x="5136528" y="2571951"/>
            <a:ext cx="1851670" cy="1267211"/>
            <a:chOff x="2957894" y="2566070"/>
            <a:chExt cx="1851670" cy="1267211"/>
          </a:xfrm>
        </p:grpSpPr>
        <p:sp>
          <p:nvSpPr>
            <p:cNvPr id="37" name="Oval 36">
              <a:extLst>
                <a:ext uri="{FF2B5EF4-FFF2-40B4-BE49-F238E27FC236}">
                  <a16:creationId xmlns:a16="http://schemas.microsoft.com/office/drawing/2014/main" id="{244351DE-A039-8798-4A60-F055DD31E738}"/>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9497378-429F-B97E-F95B-F331DF34C644}"/>
                </a:ext>
              </a:extLst>
            </p:cNvPr>
            <p:cNvSpPr/>
            <p:nvPr/>
          </p:nvSpPr>
          <p:spPr>
            <a:xfrm>
              <a:off x="4334435" y="3177989"/>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F735C33-2CBA-2B9E-760C-34792B6C1B23}"/>
                </a:ext>
              </a:extLst>
            </p:cNvPr>
            <p:cNvSpPr/>
            <p:nvPr/>
          </p:nvSpPr>
          <p:spPr>
            <a:xfrm>
              <a:off x="4688541" y="3712258"/>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F9ACC42-5413-7667-A364-3064E6E93DD3}"/>
                </a:ext>
              </a:extLst>
            </p:cNvPr>
            <p:cNvSpPr/>
            <p:nvPr/>
          </p:nvSpPr>
          <p:spPr>
            <a:xfrm>
              <a:off x="3812241" y="3182472"/>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D3D1445-38D6-F5D5-E052-7D7269417ED3}"/>
                </a:ext>
              </a:extLst>
            </p:cNvPr>
            <p:cNvSpPr/>
            <p:nvPr/>
          </p:nvSpPr>
          <p:spPr>
            <a:xfrm>
              <a:off x="3290047" y="3183851"/>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BA5E818-A8EF-1841-A6DA-299F0C1DF68B}"/>
                </a:ext>
              </a:extLst>
            </p:cNvPr>
            <p:cNvSpPr/>
            <p:nvPr/>
          </p:nvSpPr>
          <p:spPr>
            <a:xfrm>
              <a:off x="2957894"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4367C74-3313-FFC3-9DF7-805197AE7D01}"/>
                </a:ext>
              </a:extLst>
            </p:cNvPr>
            <p:cNvSpPr/>
            <p:nvPr/>
          </p:nvSpPr>
          <p:spPr>
            <a:xfrm>
              <a:off x="3622955"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BBD4E6B-A245-8274-58B4-1BAC2EF27E5B}"/>
                </a:ext>
              </a:extLst>
            </p:cNvPr>
            <p:cNvSpPr/>
            <p:nvPr/>
          </p:nvSpPr>
          <p:spPr>
            <a:xfrm>
              <a:off x="4095236" y="3712257"/>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A07F6CA8-B082-6429-03B4-A8D24F89810D}"/>
                </a:ext>
              </a:extLst>
            </p:cNvPr>
            <p:cNvCxnSpPr>
              <a:cxnSpLocks/>
              <a:endCxn id="39" idx="1"/>
            </p:cNvCxnSpPr>
            <p:nvPr/>
          </p:nvCxnSpPr>
          <p:spPr>
            <a:xfrm>
              <a:off x="4413482" y="3281289"/>
              <a:ext cx="292782" cy="4486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3A98D62-8975-CD6F-27C5-3D689ECBE69A}"/>
                </a:ext>
              </a:extLst>
            </p:cNvPr>
            <p:cNvCxnSpPr>
              <a:cxnSpLocks/>
              <a:stCxn id="37" idx="4"/>
              <a:endCxn id="40" idx="0"/>
            </p:cNvCxnSpPr>
            <p:nvPr/>
          </p:nvCxnSpPr>
          <p:spPr>
            <a:xfrm flipH="1">
              <a:off x="3872753" y="2687093"/>
              <a:ext cx="6724" cy="495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F4A56D1-D963-DE15-C0DB-6A93D60CFEC2}"/>
                </a:ext>
              </a:extLst>
            </p:cNvPr>
            <p:cNvCxnSpPr>
              <a:cxnSpLocks/>
            </p:cNvCxnSpPr>
            <p:nvPr/>
          </p:nvCxnSpPr>
          <p:spPr>
            <a:xfrm flipH="1">
              <a:off x="3399659" y="2673879"/>
              <a:ext cx="426030" cy="5356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7217AB5-5F3D-3680-9919-20C25CFCD639}"/>
                </a:ext>
              </a:extLst>
            </p:cNvPr>
            <p:cNvCxnSpPr>
              <a:cxnSpLocks/>
            </p:cNvCxnSpPr>
            <p:nvPr/>
          </p:nvCxnSpPr>
          <p:spPr>
            <a:xfrm flipH="1">
              <a:off x="4174926" y="3302131"/>
              <a:ext cx="195321" cy="42852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D333DF4-A8E4-D654-98E7-10FE7269E455}"/>
                </a:ext>
              </a:extLst>
            </p:cNvPr>
            <p:cNvCxnSpPr>
              <a:cxnSpLocks/>
            </p:cNvCxnSpPr>
            <p:nvPr/>
          </p:nvCxnSpPr>
          <p:spPr>
            <a:xfrm>
              <a:off x="3399659" y="3330544"/>
              <a:ext cx="223296" cy="34946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0EFFA68-5A55-E892-E620-53D5E78EAA7D}"/>
                </a:ext>
              </a:extLst>
            </p:cNvPr>
            <p:cNvCxnSpPr>
              <a:cxnSpLocks/>
            </p:cNvCxnSpPr>
            <p:nvPr/>
          </p:nvCxnSpPr>
          <p:spPr>
            <a:xfrm>
              <a:off x="3922265" y="2685136"/>
              <a:ext cx="429893" cy="51057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69F7DB1-57BB-8E81-9E73-4CC720926E9C}"/>
                </a:ext>
              </a:extLst>
            </p:cNvPr>
            <p:cNvCxnSpPr>
              <a:cxnSpLocks/>
            </p:cNvCxnSpPr>
            <p:nvPr/>
          </p:nvCxnSpPr>
          <p:spPr>
            <a:xfrm flipH="1">
              <a:off x="3073470" y="3238500"/>
              <a:ext cx="272397" cy="4737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050F4CBD-22CC-F3E3-CC95-A6EBCC59264D}"/>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36E3DE0-D6A9-9EEE-F292-8C5222721701}"/>
              </a:ext>
            </a:extLst>
          </p:cNvPr>
          <p:cNvCxnSpPr>
            <a:cxnSpLocks/>
          </p:cNvCxnSpPr>
          <p:nvPr/>
        </p:nvCxnSpPr>
        <p:spPr>
          <a:xfrm>
            <a:off x="7073527" y="2147481"/>
            <a:ext cx="1082715" cy="381937"/>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itle 1">
            <a:extLst>
              <a:ext uri="{FF2B5EF4-FFF2-40B4-BE49-F238E27FC236}">
                <a16:creationId xmlns:a16="http://schemas.microsoft.com/office/drawing/2014/main" id="{F529D1AE-6AB5-1F61-C844-1D9523F309B6}"/>
              </a:ext>
            </a:extLst>
          </p:cNvPr>
          <p:cNvSpPr txBox="1">
            <a:spLocks/>
          </p:cNvSpPr>
          <p:nvPr/>
        </p:nvSpPr>
        <p:spPr>
          <a:xfrm>
            <a:off x="1220683" y="619018"/>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This is a Decision Forest</a:t>
            </a:r>
          </a:p>
        </p:txBody>
      </p:sp>
      <p:cxnSp>
        <p:nvCxnSpPr>
          <p:cNvPr id="59" name="Straight Arrow Connector 58">
            <a:extLst>
              <a:ext uri="{FF2B5EF4-FFF2-40B4-BE49-F238E27FC236}">
                <a16:creationId xmlns:a16="http://schemas.microsoft.com/office/drawing/2014/main" id="{E3DA3CA3-A007-2301-C459-7B4F635395E0}"/>
              </a:ext>
            </a:extLst>
          </p:cNvPr>
          <p:cNvCxnSpPr>
            <a:cxnSpLocks/>
          </p:cNvCxnSpPr>
          <p:nvPr/>
        </p:nvCxnSpPr>
        <p:spPr>
          <a:xfrm>
            <a:off x="6059246" y="1759527"/>
            <a:ext cx="0" cy="664654"/>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22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96BF2-8195-9321-A0E4-E1CDC46669D2}"/>
              </a:ext>
            </a:extLst>
          </p:cNvPr>
          <p:cNvPicPr>
            <a:picLocks noChangeAspect="1"/>
          </p:cNvPicPr>
          <p:nvPr/>
        </p:nvPicPr>
        <p:blipFill>
          <a:blip r:embed="rId2"/>
          <a:stretch>
            <a:fillRect/>
          </a:stretch>
        </p:blipFill>
        <p:spPr>
          <a:xfrm>
            <a:off x="1209099" y="921808"/>
            <a:ext cx="9773801" cy="5571067"/>
          </a:xfrm>
          <a:prstGeom prst="rect">
            <a:avLst/>
          </a:prstGeom>
        </p:spPr>
      </p:pic>
      <p:pic>
        <p:nvPicPr>
          <p:cNvPr id="4" name="Picture 3" descr="A close-up of a grey speckled surface&#10;&#10;Description automatically generated">
            <a:extLst>
              <a:ext uri="{FF2B5EF4-FFF2-40B4-BE49-F238E27FC236}">
                <a16:creationId xmlns:a16="http://schemas.microsoft.com/office/drawing/2014/main" id="{1131ED02-CD5D-E070-2BD0-D8588A4FB77F}"/>
              </a:ext>
            </a:extLst>
          </p:cNvPr>
          <p:cNvPicPr>
            <a:picLocks noChangeAspect="1"/>
          </p:cNvPicPr>
          <p:nvPr/>
        </p:nvPicPr>
        <p:blipFill rotWithShape="1">
          <a:blip r:embed="rId3">
            <a:alphaModFix amt="26000"/>
          </a:blip>
          <a:srcRect t="2077" b="4190"/>
          <a:stretch/>
        </p:blipFill>
        <p:spPr>
          <a:xfrm>
            <a:off x="0" y="0"/>
            <a:ext cx="12191980" cy="6856718"/>
          </a:xfrm>
          <a:prstGeom prst="rect">
            <a:avLst/>
          </a:prstGeom>
        </p:spPr>
      </p:pic>
      <p:sp>
        <p:nvSpPr>
          <p:cNvPr id="5" name="Title 1">
            <a:extLst>
              <a:ext uri="{FF2B5EF4-FFF2-40B4-BE49-F238E27FC236}">
                <a16:creationId xmlns:a16="http://schemas.microsoft.com/office/drawing/2014/main" id="{341643A9-D480-60C7-6C6D-0EF4CE9B6598}"/>
              </a:ext>
            </a:extLst>
          </p:cNvPr>
          <p:cNvSpPr txBox="1">
            <a:spLocks/>
          </p:cNvSpPr>
          <p:nvPr/>
        </p:nvSpPr>
        <p:spPr>
          <a:xfrm>
            <a:off x="-20" y="663237"/>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600" b="1" strike="sngStrike" dirty="0">
                <a:latin typeface="Helvetica Neue" panose="02000503000000020004" pitchFamily="2" charset="0"/>
                <a:ea typeface="Helvetica Neue" panose="02000503000000020004" pitchFamily="2" charset="0"/>
                <a:cs typeface="Helvetica Neue" panose="02000503000000020004" pitchFamily="2" charset="0"/>
              </a:rPr>
              <a:t>Random</a:t>
            </a:r>
            <a:r>
              <a:rPr lang="en-US" sz="5600" b="1" dirty="0">
                <a:latin typeface="Helvetica Neue" panose="02000503000000020004" pitchFamily="2" charset="0"/>
                <a:ea typeface="Helvetica Neue" panose="02000503000000020004" pitchFamily="2" charset="0"/>
                <a:cs typeface="Helvetica Neue" panose="02000503000000020004" pitchFamily="2" charset="0"/>
              </a:rPr>
              <a:t> Forest</a:t>
            </a:r>
          </a:p>
        </p:txBody>
      </p:sp>
    </p:spTree>
    <p:extLst>
      <p:ext uri="{BB962C8B-B14F-4D97-AF65-F5344CB8AC3E}">
        <p14:creationId xmlns:p14="http://schemas.microsoft.com/office/powerpoint/2010/main" val="4252714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96BF2-8195-9321-A0E4-E1CDC46669D2}"/>
              </a:ext>
            </a:extLst>
          </p:cNvPr>
          <p:cNvPicPr>
            <a:picLocks noChangeAspect="1"/>
          </p:cNvPicPr>
          <p:nvPr/>
        </p:nvPicPr>
        <p:blipFill>
          <a:blip r:embed="rId2"/>
          <a:stretch>
            <a:fillRect/>
          </a:stretch>
        </p:blipFill>
        <p:spPr>
          <a:xfrm>
            <a:off x="1209099" y="921808"/>
            <a:ext cx="9773801" cy="5571067"/>
          </a:xfrm>
          <a:prstGeom prst="rect">
            <a:avLst/>
          </a:prstGeom>
        </p:spPr>
      </p:pic>
      <p:pic>
        <p:nvPicPr>
          <p:cNvPr id="4" name="Picture 3" descr="A close-up of a grey speckled surface&#10;&#10;Description automatically generated">
            <a:extLst>
              <a:ext uri="{FF2B5EF4-FFF2-40B4-BE49-F238E27FC236}">
                <a16:creationId xmlns:a16="http://schemas.microsoft.com/office/drawing/2014/main" id="{1131ED02-CD5D-E070-2BD0-D8588A4FB77F}"/>
              </a:ext>
            </a:extLst>
          </p:cNvPr>
          <p:cNvPicPr>
            <a:picLocks noChangeAspect="1"/>
          </p:cNvPicPr>
          <p:nvPr/>
        </p:nvPicPr>
        <p:blipFill rotWithShape="1">
          <a:blip r:embed="rId3">
            <a:alphaModFix amt="26000"/>
          </a:blip>
          <a:srcRect t="2077" b="4190"/>
          <a:stretch/>
        </p:blipFill>
        <p:spPr>
          <a:xfrm>
            <a:off x="0" y="0"/>
            <a:ext cx="12191980" cy="6856718"/>
          </a:xfrm>
          <a:prstGeom prst="rect">
            <a:avLst/>
          </a:prstGeom>
        </p:spPr>
      </p:pic>
      <p:sp>
        <p:nvSpPr>
          <p:cNvPr id="5" name="Title 1">
            <a:extLst>
              <a:ext uri="{FF2B5EF4-FFF2-40B4-BE49-F238E27FC236}">
                <a16:creationId xmlns:a16="http://schemas.microsoft.com/office/drawing/2014/main" id="{341643A9-D480-60C7-6C6D-0EF4CE9B6598}"/>
              </a:ext>
            </a:extLst>
          </p:cNvPr>
          <p:cNvSpPr txBox="1">
            <a:spLocks/>
          </p:cNvSpPr>
          <p:nvPr/>
        </p:nvSpPr>
        <p:spPr>
          <a:xfrm>
            <a:off x="-20" y="663237"/>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Decision Forest</a:t>
            </a:r>
          </a:p>
        </p:txBody>
      </p:sp>
    </p:spTree>
    <p:extLst>
      <p:ext uri="{BB962C8B-B14F-4D97-AF65-F5344CB8AC3E}">
        <p14:creationId xmlns:p14="http://schemas.microsoft.com/office/powerpoint/2010/main" val="4075574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0" y="2807672"/>
            <a:ext cx="12192000"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dirty="0">
                <a:latin typeface="Helvetica Neue" panose="02000503000000020004" pitchFamily="2" charset="0"/>
                <a:ea typeface="Helvetica Neue" panose="02000503000000020004" pitchFamily="2" charset="0"/>
                <a:cs typeface="Helvetica Neue" panose="02000503000000020004" pitchFamily="2" charset="0"/>
              </a:rPr>
              <a:t>It may seem </a:t>
            </a:r>
            <a:r>
              <a:rPr lang="en-US" sz="5200" b="1" dirty="0">
                <a:latin typeface="Helvetica Neue" panose="02000503000000020004" pitchFamily="2" charset="0"/>
                <a:ea typeface="Helvetica Neue" panose="02000503000000020004" pitchFamily="2" charset="0"/>
                <a:cs typeface="Helvetica Neue" panose="02000503000000020004" pitchFamily="2" charset="0"/>
              </a:rPr>
              <a:t>random, </a:t>
            </a:r>
            <a:r>
              <a:rPr lang="en-US" sz="5200" dirty="0">
                <a:latin typeface="Helvetica Neue" panose="02000503000000020004" pitchFamily="2" charset="0"/>
                <a:ea typeface="Helvetica Neue" panose="02000503000000020004" pitchFamily="2" charset="0"/>
                <a:cs typeface="Helvetica Neue" panose="02000503000000020004" pitchFamily="2" charset="0"/>
              </a:rPr>
              <a:t>but is it?</a:t>
            </a:r>
          </a:p>
        </p:txBody>
      </p:sp>
    </p:spTree>
    <p:extLst>
      <p:ext uri="{BB962C8B-B14F-4D97-AF65-F5344CB8AC3E}">
        <p14:creationId xmlns:p14="http://schemas.microsoft.com/office/powerpoint/2010/main" val="1171717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ey speckled surface&#10;&#10;Description automatically generated">
            <a:extLst>
              <a:ext uri="{FF2B5EF4-FFF2-40B4-BE49-F238E27FC236}">
                <a16:creationId xmlns:a16="http://schemas.microsoft.com/office/drawing/2014/main" id="{AE7EE4E0-EAC2-F9DD-3B0A-1E6160C63BA5}"/>
              </a:ext>
            </a:extLst>
          </p:cNvPr>
          <p:cNvPicPr>
            <a:picLocks noChangeAspect="1"/>
          </p:cNvPicPr>
          <p:nvPr/>
        </p:nvPicPr>
        <p:blipFill rotWithShape="1">
          <a:blip r:embed="rId2">
            <a:alphaModFix amt="26000"/>
          </a:blip>
          <a:srcRect t="2077" b="4190"/>
          <a:stretch/>
        </p:blipFill>
        <p:spPr>
          <a:xfrm>
            <a:off x="0" y="0"/>
            <a:ext cx="12191980" cy="6856718"/>
          </a:xfrm>
          <a:prstGeom prst="rect">
            <a:avLst/>
          </a:prstGeom>
        </p:spPr>
      </p:pic>
      <p:sp>
        <p:nvSpPr>
          <p:cNvPr id="3" name="Oval 2">
            <a:extLst>
              <a:ext uri="{FF2B5EF4-FFF2-40B4-BE49-F238E27FC236}">
                <a16:creationId xmlns:a16="http://schemas.microsoft.com/office/drawing/2014/main" id="{F76F86D2-CE4D-E351-4D8B-BAF45922528F}"/>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200"/>
          </a:p>
        </p:txBody>
      </p:sp>
      <p:cxnSp>
        <p:nvCxnSpPr>
          <p:cNvPr id="16" name="Straight Arrow Connector 15">
            <a:extLst>
              <a:ext uri="{FF2B5EF4-FFF2-40B4-BE49-F238E27FC236}">
                <a16:creationId xmlns:a16="http://schemas.microsoft.com/office/drawing/2014/main" id="{030C923A-5714-CDC5-8A97-4A043EC1851C}"/>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A71FB3A-B5BB-231F-92C6-5B1A52559452}"/>
              </a:ext>
            </a:extLst>
          </p:cNvPr>
          <p:cNvSpPr txBox="1">
            <a:spLocks/>
          </p:cNvSpPr>
          <p:nvPr/>
        </p:nvSpPr>
        <p:spPr>
          <a:xfrm>
            <a:off x="1220683" y="619018"/>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latin typeface="Helvetica Neue" panose="02000503000000020004" pitchFamily="2" charset="0"/>
                <a:ea typeface="Helvetica Neue" panose="02000503000000020004" pitchFamily="2" charset="0"/>
                <a:cs typeface="Helvetica Neue" panose="02000503000000020004" pitchFamily="2" charset="0"/>
              </a:rPr>
              <a:t>How Did We Get here?</a:t>
            </a:r>
          </a:p>
        </p:txBody>
      </p:sp>
    </p:spTree>
    <p:extLst>
      <p:ext uri="{BB962C8B-B14F-4D97-AF65-F5344CB8AC3E}">
        <p14:creationId xmlns:p14="http://schemas.microsoft.com/office/powerpoint/2010/main" val="4195813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grey speckled surface&#10;&#10;Description automatically generated">
            <a:extLst>
              <a:ext uri="{FF2B5EF4-FFF2-40B4-BE49-F238E27FC236}">
                <a16:creationId xmlns:a16="http://schemas.microsoft.com/office/drawing/2014/main" id="{F9BD70F5-D647-9D5E-67D3-EBAC5139E909}"/>
              </a:ext>
            </a:extLst>
          </p:cNvPr>
          <p:cNvPicPr>
            <a:picLocks noChangeAspect="1"/>
          </p:cNvPicPr>
          <p:nvPr/>
        </p:nvPicPr>
        <p:blipFill rotWithShape="1">
          <a:blip r:embed="rId2">
            <a:alphaModFix amt="26000"/>
          </a:blip>
          <a:srcRect t="2077" b="4190"/>
          <a:stretch/>
        </p:blipFill>
        <p:spPr>
          <a:xfrm>
            <a:off x="0" y="0"/>
            <a:ext cx="12191980" cy="6856718"/>
          </a:xfrm>
          <a:prstGeom prst="rect">
            <a:avLst/>
          </a:prstGeom>
        </p:spPr>
      </p:pic>
      <p:sp>
        <p:nvSpPr>
          <p:cNvPr id="2" name="Title 1">
            <a:extLst>
              <a:ext uri="{FF2B5EF4-FFF2-40B4-BE49-F238E27FC236}">
                <a16:creationId xmlns:a16="http://schemas.microsoft.com/office/drawing/2014/main" id="{4F23C37B-623D-2C39-C09E-E6005CA4653D}"/>
              </a:ext>
            </a:extLst>
          </p:cNvPr>
          <p:cNvSpPr txBox="1">
            <a:spLocks/>
          </p:cNvSpPr>
          <p:nvPr/>
        </p:nvSpPr>
        <p:spPr>
          <a:xfrm>
            <a:off x="1205968" y="3695257"/>
            <a:ext cx="9750633" cy="93888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dirty="0">
                <a:latin typeface="Helvetica Neue" panose="02000503000000020004" pitchFamily="2" charset="0"/>
                <a:ea typeface="Helvetica Neue" panose="02000503000000020004" pitchFamily="2" charset="0"/>
                <a:cs typeface="Helvetica Neue" panose="02000503000000020004" pitchFamily="2" charset="0"/>
              </a:rPr>
              <a:t>Letting the Days Go By…</a:t>
            </a:r>
          </a:p>
        </p:txBody>
      </p:sp>
      <p:sp>
        <p:nvSpPr>
          <p:cNvPr id="3" name="Oval 2">
            <a:extLst>
              <a:ext uri="{FF2B5EF4-FFF2-40B4-BE49-F238E27FC236}">
                <a16:creationId xmlns:a16="http://schemas.microsoft.com/office/drawing/2014/main" id="{7AF5BC1B-F776-5623-5C3D-12C79452E577}"/>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200"/>
          </a:p>
        </p:txBody>
      </p:sp>
      <p:cxnSp>
        <p:nvCxnSpPr>
          <p:cNvPr id="4" name="Straight Arrow Connector 3">
            <a:extLst>
              <a:ext uri="{FF2B5EF4-FFF2-40B4-BE49-F238E27FC236}">
                <a16:creationId xmlns:a16="http://schemas.microsoft.com/office/drawing/2014/main" id="{3701BD96-BBAF-AC08-2D3A-F407E23704AA}"/>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7C35171-0A02-0FBB-001C-D9BDFB57B07D}"/>
              </a:ext>
            </a:extLst>
          </p:cNvPr>
          <p:cNvSpPr txBox="1">
            <a:spLocks/>
          </p:cNvSpPr>
          <p:nvPr/>
        </p:nvSpPr>
        <p:spPr>
          <a:xfrm>
            <a:off x="1220683" y="619018"/>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latin typeface="Helvetica Neue" panose="02000503000000020004" pitchFamily="2" charset="0"/>
                <a:ea typeface="Helvetica Neue" panose="02000503000000020004" pitchFamily="2" charset="0"/>
                <a:cs typeface="Helvetica Neue" panose="02000503000000020004" pitchFamily="2" charset="0"/>
              </a:rPr>
              <a:t>How Did We Get here?</a:t>
            </a:r>
          </a:p>
        </p:txBody>
      </p:sp>
    </p:spTree>
    <p:extLst>
      <p:ext uri="{BB962C8B-B14F-4D97-AF65-F5344CB8AC3E}">
        <p14:creationId xmlns:p14="http://schemas.microsoft.com/office/powerpoint/2010/main" val="747964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4A55-353F-792A-63E4-C8B478EEA733}"/>
              </a:ext>
            </a:extLst>
          </p:cNvPr>
          <p:cNvSpPr>
            <a:spLocks noGrp="1"/>
          </p:cNvSpPr>
          <p:nvPr>
            <p:ph type="title"/>
          </p:nvPr>
        </p:nvSpPr>
        <p:spPr>
          <a:xfrm>
            <a:off x="650201" y="240434"/>
            <a:ext cx="10515600" cy="1325563"/>
          </a:xfrm>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Works Cited</a:t>
            </a:r>
            <a:r>
              <a:rPr lang="en-US" sz="2400" dirty="0">
                <a:latin typeface="Helvetica Neue" panose="02000503000000020004" pitchFamily="2" charset="0"/>
                <a:ea typeface="Helvetica Neue" panose="02000503000000020004" pitchFamily="2" charset="0"/>
                <a:cs typeface="Helvetica Neue" panose="02000503000000020004" pitchFamily="2" charset="0"/>
              </a:rPr>
              <a:t> (2021-2023)</a:t>
            </a:r>
          </a:p>
        </p:txBody>
      </p:sp>
      <p:sp>
        <p:nvSpPr>
          <p:cNvPr id="3" name="Content Placeholder 2">
            <a:extLst>
              <a:ext uri="{FF2B5EF4-FFF2-40B4-BE49-F238E27FC236}">
                <a16:creationId xmlns:a16="http://schemas.microsoft.com/office/drawing/2014/main" id="{0FA7D296-0CCC-BC46-43A4-6932B4830261}"/>
              </a:ext>
            </a:extLst>
          </p:cNvPr>
          <p:cNvSpPr>
            <a:spLocks noGrp="1"/>
          </p:cNvSpPr>
          <p:nvPr>
            <p:ph idx="1"/>
          </p:nvPr>
        </p:nvSpPr>
        <p:spPr>
          <a:xfrm>
            <a:off x="518242" y="1710625"/>
            <a:ext cx="11155516" cy="4439360"/>
          </a:xfrm>
        </p:spPr>
        <p:txBody>
          <a:bodyPr>
            <a:normAutofit fontScale="92500" lnSpcReduction="10000"/>
          </a:bodyPr>
          <a:lstStyle/>
          <a:p>
            <a:pPr marL="457200" lvl="1" indent="0">
              <a:buNone/>
            </a:pPr>
            <a:r>
              <a:rPr lang="en-US" sz="2600" b="1" dirty="0">
                <a:effectLst/>
                <a:latin typeface="Helvetica Neue" panose="02000503000000020004" pitchFamily="2" charset="0"/>
              </a:rPr>
              <a:t>Decision Tree Algorithm Considering Distances Between Classes</a:t>
            </a:r>
            <a:r>
              <a:rPr lang="en-US" sz="2300" b="1" dirty="0">
                <a:effectLst/>
                <a:latin typeface="Helvetica Neue" panose="02000503000000020004" pitchFamily="2" charset="0"/>
              </a:rPr>
              <a:t> </a:t>
            </a:r>
            <a:r>
              <a:rPr lang="en-US" sz="2300" dirty="0">
                <a:effectLst/>
                <a:latin typeface="Helvetica Neue" panose="02000503000000020004" pitchFamily="2" charset="0"/>
              </a:rPr>
              <a:t>(2022)</a:t>
            </a:r>
          </a:p>
          <a:p>
            <a:pPr marL="457200" lvl="1" indent="0">
              <a:buNone/>
            </a:pPr>
            <a:r>
              <a:rPr lang="en-US" dirty="0">
                <a:effectLst/>
                <a:latin typeface="Helvetica Neue" panose="02000503000000020004" pitchFamily="2" charset="0"/>
                <a:hlinkClick r:id="rId2"/>
              </a:rPr>
              <a:t>https://ieeexplore.ieee.org/document/9810212</a:t>
            </a:r>
            <a:endParaRPr lang="en-US" dirty="0">
              <a:effectLst/>
              <a:latin typeface="Helvetica Neue" panose="02000503000000020004" pitchFamily="2" charset="0"/>
            </a:endParaRPr>
          </a:p>
          <a:p>
            <a:pPr marL="457200" lvl="1" indent="0">
              <a:buNone/>
            </a:pPr>
            <a:endParaRPr lang="en-US" sz="2600" b="1" dirty="0">
              <a:effectLst/>
              <a:latin typeface="Helvetica Neue" panose="02000503000000020004" pitchFamily="2" charset="0"/>
            </a:endParaRPr>
          </a:p>
          <a:p>
            <a:pPr marL="457200" lvl="1" indent="0">
              <a:buNone/>
            </a:pPr>
            <a:r>
              <a:rPr lang="en-US" sz="2600" b="1" dirty="0">
                <a:effectLst/>
                <a:latin typeface="Helvetica Neue" panose="02000503000000020004" pitchFamily="2" charset="0"/>
              </a:rPr>
              <a:t>Visual and Linguistic </a:t>
            </a:r>
            <a:r>
              <a:rPr lang="en-US" sz="2600" b="1" dirty="0">
                <a:latin typeface="Helvetica Neue" panose="02000503000000020004" pitchFamily="2" charset="0"/>
              </a:rPr>
              <a:t>S</a:t>
            </a:r>
            <a:r>
              <a:rPr lang="en-US" sz="2600" b="1" dirty="0">
                <a:effectLst/>
                <a:latin typeface="Helvetica Neue" panose="02000503000000020004" pitchFamily="2" charset="0"/>
              </a:rPr>
              <a:t>emantic Representations are Aligned </a:t>
            </a:r>
            <a:br>
              <a:rPr lang="en-US" sz="2600" b="1" dirty="0">
                <a:effectLst/>
                <a:latin typeface="Helvetica Neue" panose="02000503000000020004" pitchFamily="2" charset="0"/>
              </a:rPr>
            </a:br>
            <a:r>
              <a:rPr lang="en-US" sz="2600" b="1" dirty="0">
                <a:effectLst/>
                <a:latin typeface="Helvetica Neue" panose="02000503000000020004" pitchFamily="2" charset="0"/>
              </a:rPr>
              <a:t>at the Border of Human Visual </a:t>
            </a:r>
            <a:r>
              <a:rPr lang="en-US" sz="2600" b="1" dirty="0">
                <a:latin typeface="Helvetica Neue" panose="02000503000000020004" pitchFamily="2" charset="0"/>
              </a:rPr>
              <a:t>C</a:t>
            </a:r>
            <a:r>
              <a:rPr lang="en-US" sz="2600" b="1" dirty="0">
                <a:effectLst/>
                <a:latin typeface="Helvetica Neue" panose="02000503000000020004" pitchFamily="2" charset="0"/>
              </a:rPr>
              <a:t>ortex </a:t>
            </a:r>
            <a:r>
              <a:rPr lang="en-US" sz="2300" dirty="0">
                <a:effectLst/>
                <a:latin typeface="Helvetica Neue" panose="02000503000000020004" pitchFamily="2" charset="0"/>
              </a:rPr>
              <a:t>(2021)</a:t>
            </a:r>
          </a:p>
          <a:p>
            <a:pPr marL="457200" lvl="1" indent="0">
              <a:buNone/>
            </a:pPr>
            <a:r>
              <a:rPr lang="en-US" dirty="0">
                <a:effectLst/>
                <a:latin typeface="Helvetica Neue" panose="02000503000000020004" pitchFamily="2" charset="0"/>
                <a:hlinkClick r:id="rId3"/>
              </a:rPr>
              <a:t>https://www.nature.com/articles/s41593-021-00921-6</a:t>
            </a:r>
            <a:endParaRPr lang="en-US" dirty="0">
              <a:effectLst/>
              <a:latin typeface="Helvetica Neue" panose="02000503000000020004" pitchFamily="2" charset="0"/>
            </a:endParaRPr>
          </a:p>
          <a:p>
            <a:pPr marL="457200" lvl="1" indent="0">
              <a:buNone/>
            </a:pPr>
            <a:endParaRPr lang="en-US" dirty="0">
              <a:effectLst/>
              <a:latin typeface="Helvetica Neue" panose="02000503000000020004" pitchFamily="2" charset="0"/>
            </a:endParaRPr>
          </a:p>
          <a:p>
            <a:pPr marL="457200" lvl="1" indent="0">
              <a:buNone/>
            </a:pPr>
            <a:r>
              <a:rPr lang="en-US" sz="2600" b="1" dirty="0">
                <a:effectLst/>
                <a:latin typeface="Helvetica Neue" panose="02000503000000020004" pitchFamily="2" charset="0"/>
              </a:rPr>
              <a:t>Decoding Visual Neural Representations by Multimodal Learning </a:t>
            </a:r>
            <a:br>
              <a:rPr lang="en-US" sz="2600" b="1" dirty="0">
                <a:effectLst/>
                <a:latin typeface="Helvetica Neue" panose="02000503000000020004" pitchFamily="2" charset="0"/>
              </a:rPr>
            </a:br>
            <a:r>
              <a:rPr lang="en-US" sz="2600" b="1" dirty="0">
                <a:effectLst/>
                <a:latin typeface="Helvetica Neue" panose="02000503000000020004" pitchFamily="2" charset="0"/>
              </a:rPr>
              <a:t>of Brain-Visual Linguistic Features</a:t>
            </a:r>
            <a:r>
              <a:rPr lang="en-US" sz="2300" dirty="0">
                <a:effectLst/>
                <a:latin typeface="Helvetica Neue" panose="02000503000000020004" pitchFamily="2" charset="0"/>
              </a:rPr>
              <a:t> (2023)</a:t>
            </a:r>
          </a:p>
          <a:p>
            <a:pPr marL="457200" lvl="1" indent="0">
              <a:buNone/>
            </a:pPr>
            <a:r>
              <a:rPr lang="en-US" dirty="0">
                <a:effectLst/>
                <a:latin typeface="Helvetica Neue" panose="02000503000000020004" pitchFamily="2" charset="0"/>
                <a:hlinkClick r:id="rId4"/>
              </a:rPr>
              <a:t>https://arxiv.org/pdf/2210.06756.pdf</a:t>
            </a:r>
            <a:endParaRPr lang="en-US" dirty="0">
              <a:effectLst/>
              <a:latin typeface="Helvetica Neue" panose="02000503000000020004" pitchFamily="2" charset="0"/>
            </a:endParaRPr>
          </a:p>
          <a:p>
            <a:pPr marL="457200" lvl="1" indent="0">
              <a:buNone/>
            </a:pPr>
            <a:endParaRPr lang="en-US" dirty="0">
              <a:effectLst/>
              <a:latin typeface="Helvetica Neue" panose="02000503000000020004" pitchFamily="2" charset="0"/>
            </a:endParaRPr>
          </a:p>
          <a:p>
            <a:pPr marL="457200" lvl="1" indent="0">
              <a:buNone/>
            </a:pPr>
            <a:r>
              <a:rPr lang="en-US" sz="2600" b="1" dirty="0">
                <a:effectLst/>
                <a:latin typeface="Helvetica Neue" panose="02000503000000020004" pitchFamily="2" charset="0"/>
              </a:rPr>
              <a:t>Sensory Perception </a:t>
            </a:r>
            <a:r>
              <a:rPr lang="en-US" sz="2600" b="1" dirty="0">
                <a:latin typeface="Helvetica Neue" panose="02000503000000020004" pitchFamily="2" charset="0"/>
              </a:rPr>
              <a:t>R</a:t>
            </a:r>
            <a:r>
              <a:rPr lang="en-US" sz="2600" b="1" dirty="0">
                <a:effectLst/>
                <a:latin typeface="Helvetica Neue" panose="02000503000000020004" pitchFamily="2" charset="0"/>
              </a:rPr>
              <a:t>elies on Fitness-Maximizing Codes</a:t>
            </a:r>
            <a:r>
              <a:rPr lang="en-US" sz="2300" dirty="0">
                <a:effectLst/>
                <a:latin typeface="Helvetica Neue" panose="02000503000000020004" pitchFamily="2" charset="0"/>
              </a:rPr>
              <a:t> (2023)</a:t>
            </a:r>
          </a:p>
          <a:p>
            <a:pPr marL="457200" lvl="1" indent="0">
              <a:buNone/>
            </a:pPr>
            <a:r>
              <a:rPr lang="en-US" dirty="0">
                <a:effectLst/>
                <a:latin typeface="Helvetica Neue" panose="02000503000000020004" pitchFamily="2" charset="0"/>
                <a:hlinkClick r:id="rId5"/>
              </a:rPr>
              <a:t>https://www.nature.com/articles/s41562-023-01584-y</a:t>
            </a:r>
            <a:endParaRPr lang="en-US" dirty="0">
              <a:effectLst/>
              <a:latin typeface="Helvetica Neue" panose="02000503000000020004" pitchFamily="2" charset="0"/>
            </a:endParaRPr>
          </a:p>
        </p:txBody>
      </p:sp>
      <p:sp>
        <p:nvSpPr>
          <p:cNvPr id="4" name="Rectangle 3">
            <a:extLst>
              <a:ext uri="{FF2B5EF4-FFF2-40B4-BE49-F238E27FC236}">
                <a16:creationId xmlns:a16="http://schemas.microsoft.com/office/drawing/2014/main" id="{1FBAC321-83D4-E04C-C099-156F47285619}"/>
              </a:ext>
            </a:extLst>
          </p:cNvPr>
          <p:cNvSpPr/>
          <p:nvPr/>
        </p:nvSpPr>
        <p:spPr>
          <a:xfrm>
            <a:off x="650201" y="1710625"/>
            <a:ext cx="70235" cy="4439360"/>
          </a:xfrm>
          <a:prstGeom prst="rect">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9B6E89-FEEB-40CC-43FA-5CBDC85FC00E}"/>
              </a:ext>
            </a:extLst>
          </p:cNvPr>
          <p:cNvSpPr/>
          <p:nvPr/>
        </p:nvSpPr>
        <p:spPr>
          <a:xfrm>
            <a:off x="332509" y="1565997"/>
            <a:ext cx="11859491" cy="4834803"/>
          </a:xfrm>
          <a:prstGeom prst="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2CC207F-0586-953D-206B-F7B196263732}"/>
              </a:ext>
            </a:extLst>
          </p:cNvPr>
          <p:cNvSpPr txBox="1"/>
          <p:nvPr/>
        </p:nvSpPr>
        <p:spPr>
          <a:xfrm>
            <a:off x="6096000" y="287915"/>
            <a:ext cx="3036409" cy="461665"/>
          </a:xfrm>
          <a:prstGeom prst="rect">
            <a:avLst/>
          </a:prstGeom>
          <a:noFill/>
        </p:spPr>
        <p:txBody>
          <a:bodyPr wrap="none" rtlCol="0">
            <a:spAutoFit/>
          </a:bodyPr>
          <a:lstStyle/>
          <a:p>
            <a:r>
              <a:rPr lang="en-US" sz="2400" b="1" i="1" dirty="0">
                <a:latin typeface="Helvetica Neue" panose="02000503000000020004" pitchFamily="2" charset="0"/>
                <a:ea typeface="Helvetica Neue" panose="02000503000000020004" pitchFamily="2" charset="0"/>
                <a:cs typeface="Helvetica Neue" panose="02000503000000020004" pitchFamily="2" charset="0"/>
              </a:rPr>
              <a:t>The important part!</a:t>
            </a:r>
          </a:p>
        </p:txBody>
      </p:sp>
      <p:sp>
        <p:nvSpPr>
          <p:cNvPr id="11" name="Arc 10">
            <a:extLst>
              <a:ext uri="{FF2B5EF4-FFF2-40B4-BE49-F238E27FC236}">
                <a16:creationId xmlns:a16="http://schemas.microsoft.com/office/drawing/2014/main" id="{B7EB648D-EF4F-2B4B-BBFA-741155919DFB}"/>
              </a:ext>
            </a:extLst>
          </p:cNvPr>
          <p:cNvSpPr/>
          <p:nvPr/>
        </p:nvSpPr>
        <p:spPr>
          <a:xfrm rot="6752383">
            <a:off x="5583380" y="112622"/>
            <a:ext cx="914400" cy="914400"/>
          </a:xfrm>
          <a:prstGeom prst="arc">
            <a:avLst/>
          </a:prstGeom>
          <a:ln w="50800">
            <a:solidFill>
              <a:schemeClr val="tx2"/>
            </a:solidFill>
            <a:headEnd type="none"/>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37600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n case you're letting the days go... - CHOIR CHOIR CHOIR | Facebook">
            <a:extLst>
              <a:ext uri="{FF2B5EF4-FFF2-40B4-BE49-F238E27FC236}">
                <a16:creationId xmlns:a16="http://schemas.microsoft.com/office/drawing/2014/main" id="{5952C745-6CDA-E619-09AD-7CB7999D9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98" y="454901"/>
            <a:ext cx="5948198" cy="59481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471F660-5CFB-5A6E-2B4A-C2BA2A354733}"/>
              </a:ext>
            </a:extLst>
          </p:cNvPr>
          <p:cNvPicPr>
            <a:picLocks noChangeAspect="1"/>
          </p:cNvPicPr>
          <p:nvPr/>
        </p:nvPicPr>
        <p:blipFill>
          <a:blip r:embed="rId3"/>
          <a:stretch>
            <a:fillRect/>
          </a:stretch>
        </p:blipFill>
        <p:spPr>
          <a:xfrm>
            <a:off x="6526924" y="603176"/>
            <a:ext cx="5117881" cy="5651648"/>
          </a:xfrm>
          <a:prstGeom prst="rect">
            <a:avLst/>
          </a:prstGeom>
        </p:spPr>
      </p:pic>
      <p:sp>
        <p:nvSpPr>
          <p:cNvPr id="3" name="Rectangle 2">
            <a:extLst>
              <a:ext uri="{FF2B5EF4-FFF2-40B4-BE49-F238E27FC236}">
                <a16:creationId xmlns:a16="http://schemas.microsoft.com/office/drawing/2014/main" id="{8BABC5F4-1889-8C5D-DF31-F37728A7DD36}"/>
              </a:ext>
            </a:extLst>
          </p:cNvPr>
          <p:cNvSpPr/>
          <p:nvPr/>
        </p:nvSpPr>
        <p:spPr>
          <a:xfrm>
            <a:off x="10515600" y="5817476"/>
            <a:ext cx="1129205" cy="437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733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05968" y="3695256"/>
            <a:ext cx="9750633" cy="230376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strike="sngStrike" dirty="0">
                <a:latin typeface="Helvetica Neue" panose="02000503000000020004" pitchFamily="2" charset="0"/>
                <a:ea typeface="Helvetica Neue" panose="02000503000000020004" pitchFamily="2" charset="0"/>
                <a:cs typeface="Helvetica Neue" panose="02000503000000020004" pitchFamily="2" charset="0"/>
              </a:rPr>
              <a:t>Letting the Days Go By…</a:t>
            </a:r>
          </a:p>
          <a:p>
            <a:r>
              <a:rPr lang="en-US" sz="5200" dirty="0">
                <a:latin typeface="Helvetica Neue" panose="02000503000000020004" pitchFamily="2" charset="0"/>
                <a:ea typeface="Helvetica Neue" panose="02000503000000020004" pitchFamily="2" charset="0"/>
                <a:cs typeface="Helvetica Neue" panose="02000503000000020004" pitchFamily="2" charset="0"/>
              </a:rPr>
              <a:t>By expressing a </a:t>
            </a:r>
            <a:r>
              <a:rPr lang="en-US" sz="5200" b="1" dirty="0">
                <a:latin typeface="Helvetica Neue" panose="02000503000000020004" pitchFamily="2" charset="0"/>
                <a:ea typeface="Helvetica Neue" panose="02000503000000020004" pitchFamily="2" charset="0"/>
                <a:cs typeface="Helvetica Neue" panose="02000503000000020004" pitchFamily="2" charset="0"/>
              </a:rPr>
              <a:t>preference.</a:t>
            </a:r>
          </a:p>
        </p:txBody>
      </p:sp>
      <p:sp>
        <p:nvSpPr>
          <p:cNvPr id="3" name="Oval 2">
            <a:extLst>
              <a:ext uri="{FF2B5EF4-FFF2-40B4-BE49-F238E27FC236}">
                <a16:creationId xmlns:a16="http://schemas.microsoft.com/office/drawing/2014/main" id="{7AF5BC1B-F776-5623-5C3D-12C79452E577}"/>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200"/>
          </a:p>
        </p:txBody>
      </p:sp>
      <p:cxnSp>
        <p:nvCxnSpPr>
          <p:cNvPr id="4" name="Straight Arrow Connector 3">
            <a:extLst>
              <a:ext uri="{FF2B5EF4-FFF2-40B4-BE49-F238E27FC236}">
                <a16:creationId xmlns:a16="http://schemas.microsoft.com/office/drawing/2014/main" id="{3701BD96-BBAF-AC08-2D3A-F407E23704AA}"/>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7C35171-0A02-0FBB-001C-D9BDFB57B07D}"/>
              </a:ext>
            </a:extLst>
          </p:cNvPr>
          <p:cNvSpPr txBox="1">
            <a:spLocks/>
          </p:cNvSpPr>
          <p:nvPr/>
        </p:nvSpPr>
        <p:spPr>
          <a:xfrm>
            <a:off x="1220683" y="619018"/>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latin typeface="Helvetica Neue" panose="02000503000000020004" pitchFamily="2" charset="0"/>
                <a:ea typeface="Helvetica Neue" panose="02000503000000020004" pitchFamily="2" charset="0"/>
                <a:cs typeface="Helvetica Neue" panose="02000503000000020004" pitchFamily="2" charset="0"/>
              </a:rPr>
              <a:t>How Did We Get here?</a:t>
            </a:r>
          </a:p>
        </p:txBody>
      </p:sp>
    </p:spTree>
    <p:extLst>
      <p:ext uri="{BB962C8B-B14F-4D97-AF65-F5344CB8AC3E}">
        <p14:creationId xmlns:p14="http://schemas.microsoft.com/office/powerpoint/2010/main" val="2839406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chor="ctr">
            <a:normAutofit/>
          </a:bodyPr>
          <a:lstStyle/>
          <a:p>
            <a:pPr algn="ctr"/>
            <a:r>
              <a:rPr lang="en-US" sz="5200" b="1" dirty="0">
                <a:latin typeface="Helvetica Neue" panose="02000503000000020004" pitchFamily="2" charset="0"/>
                <a:ea typeface="Helvetica Neue" panose="02000503000000020004" pitchFamily="2" charset="0"/>
                <a:cs typeface="Helvetica Neue" panose="02000503000000020004" pitchFamily="2" charset="0"/>
              </a:rPr>
              <a:t>How can you start with AI?</a:t>
            </a:r>
            <a:endParaRPr lang="en-US" sz="5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59896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05968" y="3695256"/>
            <a:ext cx="9750633" cy="230376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strike="sngStrike" dirty="0">
                <a:latin typeface="Helvetica Neue" panose="02000503000000020004" pitchFamily="2" charset="0"/>
                <a:ea typeface="Helvetica Neue" panose="02000503000000020004" pitchFamily="2" charset="0"/>
                <a:cs typeface="Helvetica Neue" panose="02000503000000020004" pitchFamily="2" charset="0"/>
              </a:rPr>
              <a:t>Letting the Days Go By…</a:t>
            </a:r>
          </a:p>
          <a:p>
            <a:r>
              <a:rPr lang="en-US" sz="5200" dirty="0">
                <a:latin typeface="Helvetica Neue" panose="02000503000000020004" pitchFamily="2" charset="0"/>
                <a:ea typeface="Helvetica Neue" panose="02000503000000020004" pitchFamily="2" charset="0"/>
                <a:cs typeface="Helvetica Neue" panose="02000503000000020004" pitchFamily="2" charset="0"/>
              </a:rPr>
              <a:t>Start with a </a:t>
            </a:r>
            <a:r>
              <a:rPr lang="en-US" sz="5200" b="1" dirty="0">
                <a:latin typeface="Helvetica Neue" panose="02000503000000020004" pitchFamily="2" charset="0"/>
                <a:ea typeface="Helvetica Neue" panose="02000503000000020004" pitchFamily="2" charset="0"/>
                <a:cs typeface="Helvetica Neue" panose="02000503000000020004" pitchFamily="2" charset="0"/>
              </a:rPr>
              <a:t>preference.</a:t>
            </a:r>
          </a:p>
        </p:txBody>
      </p:sp>
      <p:sp>
        <p:nvSpPr>
          <p:cNvPr id="3" name="Oval 2">
            <a:extLst>
              <a:ext uri="{FF2B5EF4-FFF2-40B4-BE49-F238E27FC236}">
                <a16:creationId xmlns:a16="http://schemas.microsoft.com/office/drawing/2014/main" id="{7AF5BC1B-F776-5623-5C3D-12C79452E577}"/>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200"/>
          </a:p>
        </p:txBody>
      </p:sp>
      <p:cxnSp>
        <p:nvCxnSpPr>
          <p:cNvPr id="4" name="Straight Arrow Connector 3">
            <a:extLst>
              <a:ext uri="{FF2B5EF4-FFF2-40B4-BE49-F238E27FC236}">
                <a16:creationId xmlns:a16="http://schemas.microsoft.com/office/drawing/2014/main" id="{3701BD96-BBAF-AC08-2D3A-F407E23704AA}"/>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7C35171-0A02-0FBB-001C-D9BDFB57B07D}"/>
              </a:ext>
            </a:extLst>
          </p:cNvPr>
          <p:cNvSpPr txBox="1">
            <a:spLocks/>
          </p:cNvSpPr>
          <p:nvPr/>
        </p:nvSpPr>
        <p:spPr>
          <a:xfrm>
            <a:off x="1220683" y="619018"/>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latin typeface="Helvetica Neue" panose="02000503000000020004" pitchFamily="2" charset="0"/>
                <a:ea typeface="Helvetica Neue" panose="02000503000000020004" pitchFamily="2" charset="0"/>
                <a:cs typeface="Helvetica Neue" panose="02000503000000020004" pitchFamily="2" charset="0"/>
              </a:rPr>
              <a:t>How can you start with AI?</a:t>
            </a:r>
          </a:p>
        </p:txBody>
      </p:sp>
    </p:spTree>
    <p:extLst>
      <p:ext uri="{BB962C8B-B14F-4D97-AF65-F5344CB8AC3E}">
        <p14:creationId xmlns:p14="http://schemas.microsoft.com/office/powerpoint/2010/main" val="3163176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05968" y="3695256"/>
            <a:ext cx="9750633" cy="230376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strike="sngStrike" dirty="0">
                <a:latin typeface="Helvetica Neue" panose="02000503000000020004" pitchFamily="2" charset="0"/>
                <a:ea typeface="Helvetica Neue" panose="02000503000000020004" pitchFamily="2" charset="0"/>
                <a:cs typeface="Helvetica Neue" panose="02000503000000020004" pitchFamily="2" charset="0"/>
              </a:rPr>
              <a:t>Letting the Days Go By…</a:t>
            </a:r>
          </a:p>
          <a:p>
            <a:r>
              <a:rPr lang="en-US" sz="5200" dirty="0">
                <a:latin typeface="Helvetica Neue" panose="02000503000000020004" pitchFamily="2" charset="0"/>
                <a:ea typeface="Helvetica Neue" panose="02000503000000020004" pitchFamily="2" charset="0"/>
                <a:cs typeface="Helvetica Neue" panose="02000503000000020004" pitchFamily="2" charset="0"/>
              </a:rPr>
              <a:t>Make a </a:t>
            </a:r>
            <a:r>
              <a:rPr lang="en-US" sz="5200" b="1" dirty="0">
                <a:latin typeface="Helvetica Neue" panose="02000503000000020004" pitchFamily="2" charset="0"/>
                <a:ea typeface="Helvetica Neue" panose="02000503000000020004" pitchFamily="2" charset="0"/>
                <a:cs typeface="Helvetica Neue" panose="02000503000000020004" pitchFamily="2" charset="0"/>
              </a:rPr>
              <a:t>Decision</a:t>
            </a:r>
          </a:p>
        </p:txBody>
      </p:sp>
      <p:sp>
        <p:nvSpPr>
          <p:cNvPr id="3" name="Oval 2">
            <a:extLst>
              <a:ext uri="{FF2B5EF4-FFF2-40B4-BE49-F238E27FC236}">
                <a16:creationId xmlns:a16="http://schemas.microsoft.com/office/drawing/2014/main" id="{7AF5BC1B-F776-5623-5C3D-12C79452E577}"/>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200"/>
          </a:p>
        </p:txBody>
      </p:sp>
      <p:cxnSp>
        <p:nvCxnSpPr>
          <p:cNvPr id="4" name="Straight Arrow Connector 3">
            <a:extLst>
              <a:ext uri="{FF2B5EF4-FFF2-40B4-BE49-F238E27FC236}">
                <a16:creationId xmlns:a16="http://schemas.microsoft.com/office/drawing/2014/main" id="{3701BD96-BBAF-AC08-2D3A-F407E23704AA}"/>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7C35171-0A02-0FBB-001C-D9BDFB57B07D}"/>
              </a:ext>
            </a:extLst>
          </p:cNvPr>
          <p:cNvSpPr txBox="1">
            <a:spLocks/>
          </p:cNvSpPr>
          <p:nvPr/>
        </p:nvSpPr>
        <p:spPr>
          <a:xfrm>
            <a:off x="1220683" y="619018"/>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latin typeface="Helvetica Neue" panose="02000503000000020004" pitchFamily="2" charset="0"/>
                <a:ea typeface="Helvetica Neue" panose="02000503000000020004" pitchFamily="2" charset="0"/>
                <a:cs typeface="Helvetica Neue" panose="02000503000000020004" pitchFamily="2" charset="0"/>
              </a:rPr>
              <a:t>How can you start with AI?</a:t>
            </a:r>
          </a:p>
        </p:txBody>
      </p:sp>
    </p:spTree>
    <p:extLst>
      <p:ext uri="{BB962C8B-B14F-4D97-AF65-F5344CB8AC3E}">
        <p14:creationId xmlns:p14="http://schemas.microsoft.com/office/powerpoint/2010/main" val="1017977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05968" y="3695256"/>
            <a:ext cx="9750633" cy="230376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strike="sngStrike" dirty="0">
                <a:latin typeface="Helvetica Neue" panose="02000503000000020004" pitchFamily="2" charset="0"/>
                <a:ea typeface="Helvetica Neue" panose="02000503000000020004" pitchFamily="2" charset="0"/>
                <a:cs typeface="Helvetica Neue" panose="02000503000000020004" pitchFamily="2" charset="0"/>
              </a:rPr>
              <a:t>Letting the Days Go By…</a:t>
            </a:r>
          </a:p>
          <a:p>
            <a:r>
              <a:rPr lang="en-US" sz="5200" dirty="0">
                <a:latin typeface="Helvetica Neue" panose="02000503000000020004" pitchFamily="2" charset="0"/>
                <a:ea typeface="Helvetica Neue" panose="02000503000000020004" pitchFamily="2" charset="0"/>
                <a:cs typeface="Helvetica Neue" panose="02000503000000020004" pitchFamily="2" charset="0"/>
              </a:rPr>
              <a:t>Make another </a:t>
            </a:r>
            <a:r>
              <a:rPr lang="en-US" sz="5200" b="1" dirty="0">
                <a:latin typeface="Helvetica Neue" panose="02000503000000020004" pitchFamily="2" charset="0"/>
                <a:ea typeface="Helvetica Neue" panose="02000503000000020004" pitchFamily="2" charset="0"/>
                <a:cs typeface="Helvetica Neue" panose="02000503000000020004" pitchFamily="2" charset="0"/>
              </a:rPr>
              <a:t>Decision</a:t>
            </a:r>
          </a:p>
        </p:txBody>
      </p:sp>
      <p:sp>
        <p:nvSpPr>
          <p:cNvPr id="3" name="Oval 2">
            <a:extLst>
              <a:ext uri="{FF2B5EF4-FFF2-40B4-BE49-F238E27FC236}">
                <a16:creationId xmlns:a16="http://schemas.microsoft.com/office/drawing/2014/main" id="{7AF5BC1B-F776-5623-5C3D-12C79452E577}"/>
              </a:ext>
            </a:extLst>
          </p:cNvPr>
          <p:cNvSpPr/>
          <p:nvPr/>
        </p:nvSpPr>
        <p:spPr>
          <a:xfrm>
            <a:off x="3818965" y="2566070"/>
            <a:ext cx="121023" cy="1210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200"/>
          </a:p>
        </p:txBody>
      </p:sp>
      <p:cxnSp>
        <p:nvCxnSpPr>
          <p:cNvPr id="4" name="Straight Arrow Connector 3">
            <a:extLst>
              <a:ext uri="{FF2B5EF4-FFF2-40B4-BE49-F238E27FC236}">
                <a16:creationId xmlns:a16="http://schemas.microsoft.com/office/drawing/2014/main" id="{3701BD96-BBAF-AC08-2D3A-F407E23704AA}"/>
              </a:ext>
            </a:extLst>
          </p:cNvPr>
          <p:cNvCxnSpPr>
            <a:cxnSpLocks/>
          </p:cNvCxnSpPr>
          <p:nvPr/>
        </p:nvCxnSpPr>
        <p:spPr>
          <a:xfrm flipH="1">
            <a:off x="4102409" y="2175641"/>
            <a:ext cx="942557" cy="374663"/>
          </a:xfrm>
          <a:prstGeom prst="straightConnector1">
            <a:avLst/>
          </a:prstGeom>
          <a:ln w="1079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7C35171-0A02-0FBB-001C-D9BDFB57B07D}"/>
              </a:ext>
            </a:extLst>
          </p:cNvPr>
          <p:cNvSpPr txBox="1">
            <a:spLocks/>
          </p:cNvSpPr>
          <p:nvPr/>
        </p:nvSpPr>
        <p:spPr>
          <a:xfrm>
            <a:off x="1220683" y="619018"/>
            <a:ext cx="9750633" cy="938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latin typeface="Helvetica Neue" panose="02000503000000020004" pitchFamily="2" charset="0"/>
                <a:ea typeface="Helvetica Neue" panose="02000503000000020004" pitchFamily="2" charset="0"/>
                <a:cs typeface="Helvetica Neue" panose="02000503000000020004" pitchFamily="2" charset="0"/>
              </a:rPr>
              <a:t>How can you start with AI?</a:t>
            </a:r>
          </a:p>
        </p:txBody>
      </p:sp>
    </p:spTree>
    <p:extLst>
      <p:ext uri="{BB962C8B-B14F-4D97-AF65-F5344CB8AC3E}">
        <p14:creationId xmlns:p14="http://schemas.microsoft.com/office/powerpoint/2010/main" val="2036038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ormAutofit fontScale="90000"/>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Demo:</a:t>
            </a:r>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Window to the World</a:t>
            </a:r>
          </a:p>
        </p:txBody>
      </p:sp>
    </p:spTree>
    <p:extLst>
      <p:ext uri="{BB962C8B-B14F-4D97-AF65-F5344CB8AC3E}">
        <p14:creationId xmlns:p14="http://schemas.microsoft.com/office/powerpoint/2010/main" val="3906035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9" name="Picture 5" descr="Image may contain Window and Porthole">
            <a:extLst>
              <a:ext uri="{FF2B5EF4-FFF2-40B4-BE49-F238E27FC236}">
                <a16:creationId xmlns:a16="http://schemas.microsoft.com/office/drawing/2014/main" id="{B4EE6223-8B6A-8490-4324-5D3A86E449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78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682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ormAutofit fontScale="90000"/>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Why is it called</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b="1" dirty="0">
                <a:latin typeface="Helvetica Neue" panose="02000503000000020004" pitchFamily="2" charset="0"/>
                <a:ea typeface="Helvetica Neue" panose="02000503000000020004" pitchFamily="2" charset="0"/>
                <a:cs typeface="Helvetica Neue" panose="02000503000000020004" pitchFamily="2" charset="0"/>
              </a:rPr>
              <a:t>Window to the World?</a:t>
            </a:r>
          </a:p>
        </p:txBody>
      </p:sp>
    </p:spTree>
    <p:extLst>
      <p:ext uri="{BB962C8B-B14F-4D97-AF65-F5344CB8AC3E}">
        <p14:creationId xmlns:p14="http://schemas.microsoft.com/office/powerpoint/2010/main" val="1763546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ormAutofit fontScale="90000"/>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Preference is </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b="1" dirty="0">
                <a:latin typeface="Helvetica Neue" panose="02000503000000020004" pitchFamily="2" charset="0"/>
                <a:ea typeface="Helvetica Neue" panose="02000503000000020004" pitchFamily="2" charset="0"/>
                <a:cs typeface="Helvetica Neue" panose="02000503000000020004" pitchFamily="2" charset="0"/>
              </a:rPr>
              <a:t>solid</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75466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Alice In Wonderland - Limited Edition Art Art For Sale">
            <a:extLst>
              <a:ext uri="{FF2B5EF4-FFF2-40B4-BE49-F238E27FC236}">
                <a16:creationId xmlns:a16="http://schemas.microsoft.com/office/drawing/2014/main" id="{F9A4BC5A-6E5C-C727-13DA-0248375BD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37" y="-1519382"/>
            <a:ext cx="12566073" cy="83773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A70806E-D3C2-C560-5CB5-9597E6580FF9}"/>
              </a:ext>
            </a:extLst>
          </p:cNvPr>
          <p:cNvSpPr/>
          <p:nvPr/>
        </p:nvSpPr>
        <p:spPr>
          <a:xfrm>
            <a:off x="854765" y="1690255"/>
            <a:ext cx="10482469" cy="3346635"/>
          </a:xfrm>
          <a:prstGeom prst="rect">
            <a:avLst/>
          </a:prstGeom>
          <a:solidFill>
            <a:schemeClr val="bg1">
              <a:alpha val="8492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F42E877-6674-CD87-F46B-000484586677}"/>
              </a:ext>
            </a:extLst>
          </p:cNvPr>
          <p:cNvSpPr txBox="1">
            <a:spLocks/>
          </p:cNvSpPr>
          <p:nvPr/>
        </p:nvSpPr>
        <p:spPr>
          <a:xfrm>
            <a:off x="1523999" y="1275556"/>
            <a:ext cx="9144000" cy="3636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800" dirty="0">
                <a:latin typeface="Georgia" panose="02040502050405020303" pitchFamily="18" charset="0"/>
              </a:rPr>
              <a:t>“I know who I WAS when I got up this morning, but I think I must have been changed several times since then.”</a:t>
            </a:r>
          </a:p>
        </p:txBody>
      </p:sp>
      <p:sp>
        <p:nvSpPr>
          <p:cNvPr id="5" name="Subtitle 2">
            <a:extLst>
              <a:ext uri="{FF2B5EF4-FFF2-40B4-BE49-F238E27FC236}">
                <a16:creationId xmlns:a16="http://schemas.microsoft.com/office/drawing/2014/main" id="{11C11253-34E9-680B-5910-2934CBACB96E}"/>
              </a:ext>
            </a:extLst>
          </p:cNvPr>
          <p:cNvSpPr txBox="1">
            <a:spLocks/>
          </p:cNvSpPr>
          <p:nvPr/>
        </p:nvSpPr>
        <p:spPr>
          <a:xfrm>
            <a:off x="1524000" y="4358017"/>
            <a:ext cx="9144000" cy="4208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Helvetica Neue" panose="02000503000000020004" pitchFamily="2" charset="0"/>
              </a:rPr>
              <a:t>— Alice’s Adventures in Wonderland, Lewis Carroll</a:t>
            </a:r>
            <a:endParaRPr lang="en-US" sz="1800" dirty="0"/>
          </a:p>
        </p:txBody>
      </p:sp>
    </p:spTree>
    <p:extLst>
      <p:ext uri="{BB962C8B-B14F-4D97-AF65-F5344CB8AC3E}">
        <p14:creationId xmlns:p14="http://schemas.microsoft.com/office/powerpoint/2010/main" val="1577875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ormAutofit fontScale="90000"/>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Preference is </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b="1" dirty="0">
                <a:latin typeface="Helvetica Neue" panose="02000503000000020004" pitchFamily="2" charset="0"/>
                <a:ea typeface="Helvetica Neue" panose="02000503000000020004" pitchFamily="2" charset="0"/>
                <a:cs typeface="Helvetica Neue" panose="02000503000000020004" pitchFamily="2" charset="0"/>
              </a:rPr>
              <a:t>invisible</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01130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ormAutofit fontScale="90000"/>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Like a...</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b="1" dirty="0">
                <a:latin typeface="Helvetica Neue" panose="02000503000000020004" pitchFamily="2" charset="0"/>
                <a:ea typeface="Helvetica Neue" panose="02000503000000020004" pitchFamily="2" charset="0"/>
                <a:cs typeface="Helvetica Neue" panose="02000503000000020004" pitchFamily="2" charset="0"/>
              </a:rPr>
              <a:t>window</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23559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ormAutofit fontScale="90000"/>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Preference is a</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b="1" dirty="0">
                <a:latin typeface="Helvetica Neue" panose="02000503000000020004" pitchFamily="2" charset="0"/>
                <a:ea typeface="Helvetica Neue" panose="02000503000000020004" pitchFamily="2" charset="0"/>
                <a:cs typeface="Helvetica Neue" panose="02000503000000020004" pitchFamily="2" charset="0"/>
              </a:rPr>
              <a:t>Window to the World</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45111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chor="ctr">
            <a:normAutofit/>
          </a:bodyPr>
          <a:lstStyle/>
          <a:p>
            <a:pPr algn="ctr">
              <a:lnSpc>
                <a:spcPct val="100000"/>
              </a:lnSpc>
            </a:pPr>
            <a:r>
              <a:rPr lang="en-US" dirty="0">
                <a:latin typeface="Helvetica Neue" panose="02000503000000020004" pitchFamily="2" charset="0"/>
                <a:ea typeface="Helvetica Neue" panose="02000503000000020004" pitchFamily="2" charset="0"/>
                <a:cs typeface="Helvetica Neue" panose="02000503000000020004" pitchFamily="2" charset="0"/>
              </a:rPr>
              <a:t>Every </a:t>
            </a:r>
            <a:r>
              <a:rPr lang="en-US" b="1" dirty="0">
                <a:latin typeface="Helvetica Neue" panose="02000503000000020004" pitchFamily="2" charset="0"/>
                <a:ea typeface="Helvetica Neue" panose="02000503000000020004" pitchFamily="2" charset="0"/>
                <a:cs typeface="Helvetica Neue" panose="02000503000000020004" pitchFamily="2" charset="0"/>
              </a:rPr>
              <a:t>Window</a:t>
            </a:r>
            <a:r>
              <a:rPr lang="en-US" dirty="0">
                <a:latin typeface="Helvetica Neue" panose="02000503000000020004" pitchFamily="2" charset="0"/>
                <a:ea typeface="Helvetica Neue" panose="02000503000000020004" pitchFamily="2" charset="0"/>
                <a:cs typeface="Helvetica Neue" panose="02000503000000020004" pitchFamily="2" charset="0"/>
              </a:rPr>
              <a:t> is a </a:t>
            </a:r>
            <a:r>
              <a:rPr lang="en-US" b="1" dirty="0">
                <a:latin typeface="Helvetica Neue" panose="02000503000000020004" pitchFamily="2" charset="0"/>
                <a:ea typeface="Helvetica Neue" panose="02000503000000020004" pitchFamily="2" charset="0"/>
                <a:cs typeface="Helvetica Neue" panose="02000503000000020004" pitchFamily="2" charset="0"/>
              </a:rPr>
              <a:t>Door</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sz="3600" dirty="0">
                <a:latin typeface="Helvetica Neue" panose="02000503000000020004" pitchFamily="2" charset="0"/>
                <a:ea typeface="Helvetica Neue" panose="02000503000000020004" pitchFamily="2" charset="0"/>
                <a:cs typeface="Helvetica Neue" panose="02000503000000020004" pitchFamily="2" charset="0"/>
              </a:rPr>
              <a:t>if you’re brave enough to go through it.</a:t>
            </a:r>
          </a:p>
        </p:txBody>
      </p:sp>
    </p:spTree>
    <p:extLst>
      <p:ext uri="{BB962C8B-B14F-4D97-AF65-F5344CB8AC3E}">
        <p14:creationId xmlns:p14="http://schemas.microsoft.com/office/powerpoint/2010/main" val="34942036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indow-to-the-world-demo-02">
            <a:hlinkClick r:id="" action="ppaction://media"/>
            <a:extLst>
              <a:ext uri="{FF2B5EF4-FFF2-40B4-BE49-F238E27FC236}">
                <a16:creationId xmlns:a16="http://schemas.microsoft.com/office/drawing/2014/main" id="{266AEA67-6444-37B3-8239-B7B1485656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3175"/>
            <a:ext cx="12192000" cy="6021388"/>
          </a:xfrm>
          <a:prstGeom prst="rect">
            <a:avLst/>
          </a:prstGeom>
        </p:spPr>
      </p:pic>
    </p:spTree>
    <p:extLst>
      <p:ext uri="{BB962C8B-B14F-4D97-AF65-F5344CB8AC3E}">
        <p14:creationId xmlns:p14="http://schemas.microsoft.com/office/powerpoint/2010/main" val="3743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chor="ctr">
            <a:normAutofit/>
          </a:bodyPr>
          <a:lstStyle/>
          <a:p>
            <a:pPr algn="ctr"/>
            <a:r>
              <a:rPr lang="en-US" sz="5200" dirty="0">
                <a:latin typeface="Helvetica Neue" panose="02000503000000020004" pitchFamily="2" charset="0"/>
                <a:ea typeface="Helvetica Neue" panose="02000503000000020004" pitchFamily="2" charset="0"/>
                <a:cs typeface="Helvetica Neue" panose="02000503000000020004" pitchFamily="2" charset="0"/>
              </a:rPr>
              <a:t>How did </a:t>
            </a:r>
            <a:r>
              <a:rPr lang="en-US" sz="5200" b="1" dirty="0">
                <a:latin typeface="Helvetica Neue" panose="02000503000000020004" pitchFamily="2" charset="0"/>
                <a:ea typeface="Helvetica Neue" panose="02000503000000020004" pitchFamily="2" charset="0"/>
                <a:cs typeface="Helvetica Neue" panose="02000503000000020004" pitchFamily="2" charset="0"/>
              </a:rPr>
              <a:t>you</a:t>
            </a:r>
            <a:r>
              <a:rPr lang="en-US" sz="5200" dirty="0">
                <a:latin typeface="Helvetica Neue" panose="02000503000000020004" pitchFamily="2" charset="0"/>
                <a:ea typeface="Helvetica Neue" panose="02000503000000020004" pitchFamily="2" charset="0"/>
                <a:cs typeface="Helvetica Neue" panose="02000503000000020004" pitchFamily="2" charset="0"/>
              </a:rPr>
              <a:t> get started with AI?</a:t>
            </a:r>
          </a:p>
        </p:txBody>
      </p:sp>
    </p:spTree>
    <p:extLst>
      <p:ext uri="{BB962C8B-B14F-4D97-AF65-F5344CB8AC3E}">
        <p14:creationId xmlns:p14="http://schemas.microsoft.com/office/powerpoint/2010/main" val="2925898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710053"/>
            <a:ext cx="10515600" cy="1604141"/>
          </a:xfrm>
        </p:spPr>
        <p:txBody>
          <a:bodyPr anchor="ctr">
            <a:normAutofit/>
          </a:bodyPr>
          <a:lstStyle/>
          <a:p>
            <a:pPr algn="ctr"/>
            <a:r>
              <a:rPr lang="en-US" sz="5200" dirty="0">
                <a:latin typeface="Helvetica Neue" panose="02000503000000020004" pitchFamily="2" charset="0"/>
                <a:ea typeface="Helvetica Neue" panose="02000503000000020004" pitchFamily="2" charset="0"/>
                <a:cs typeface="Helvetica Neue" panose="02000503000000020004" pitchFamily="2" charset="0"/>
              </a:rPr>
              <a:t>How do </a:t>
            </a:r>
            <a:r>
              <a:rPr lang="en-US" sz="5200" b="1" u="sng" dirty="0">
                <a:latin typeface="Helvetica Neue" panose="02000503000000020004" pitchFamily="2" charset="0"/>
                <a:ea typeface="Helvetica Neue" panose="02000503000000020004" pitchFamily="2" charset="0"/>
                <a:cs typeface="Helvetica Neue" panose="02000503000000020004" pitchFamily="2" charset="0"/>
              </a:rPr>
              <a:t>I</a:t>
            </a:r>
            <a:r>
              <a:rPr lang="en-US" sz="5200" dirty="0">
                <a:latin typeface="Helvetica Neue" panose="02000503000000020004" pitchFamily="2" charset="0"/>
                <a:ea typeface="Helvetica Neue" panose="02000503000000020004" pitchFamily="2" charset="0"/>
                <a:cs typeface="Helvetica Neue" panose="02000503000000020004" pitchFamily="2" charset="0"/>
              </a:rPr>
              <a:t> get started with AI?</a:t>
            </a:r>
          </a:p>
        </p:txBody>
      </p:sp>
      <p:sp>
        <p:nvSpPr>
          <p:cNvPr id="4" name="Title 1">
            <a:extLst>
              <a:ext uri="{FF2B5EF4-FFF2-40B4-BE49-F238E27FC236}">
                <a16:creationId xmlns:a16="http://schemas.microsoft.com/office/drawing/2014/main" id="{9FF6BCF1-705F-418E-4D7B-78C38CEFBDC8}"/>
              </a:ext>
            </a:extLst>
          </p:cNvPr>
          <p:cNvSpPr txBox="1">
            <a:spLocks/>
          </p:cNvSpPr>
          <p:nvPr/>
        </p:nvSpPr>
        <p:spPr>
          <a:xfrm>
            <a:off x="838200" y="1907983"/>
            <a:ext cx="10515600" cy="1604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200" dirty="0">
                <a:latin typeface="Helvetica Neue" panose="02000503000000020004" pitchFamily="2" charset="0"/>
                <a:ea typeface="Helvetica Neue" panose="02000503000000020004" pitchFamily="2" charset="0"/>
                <a:cs typeface="Helvetica Neue" panose="02000503000000020004" pitchFamily="2" charset="0"/>
              </a:rPr>
              <a:t>But what they’re really asking is…</a:t>
            </a:r>
          </a:p>
        </p:txBody>
      </p:sp>
    </p:spTree>
    <p:extLst>
      <p:ext uri="{BB962C8B-B14F-4D97-AF65-F5344CB8AC3E}">
        <p14:creationId xmlns:p14="http://schemas.microsoft.com/office/powerpoint/2010/main" val="1052122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D5B16-6CCA-3944-07CA-131FA7E51A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6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598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95EF40-B2FF-17D4-46C1-526B6B9D6B2E}"/>
              </a:ext>
            </a:extLst>
          </p:cNvPr>
          <p:cNvSpPr/>
          <p:nvPr/>
        </p:nvSpPr>
        <p:spPr>
          <a:xfrm>
            <a:off x="1190942" y="1187604"/>
            <a:ext cx="10482469" cy="49308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A7D296-0CCC-BC46-43A4-6932B4830261}"/>
              </a:ext>
            </a:extLst>
          </p:cNvPr>
          <p:cNvSpPr>
            <a:spLocks noGrp="1"/>
          </p:cNvSpPr>
          <p:nvPr>
            <p:ph idx="1"/>
          </p:nvPr>
        </p:nvSpPr>
        <p:spPr>
          <a:xfrm>
            <a:off x="1318706" y="1594309"/>
            <a:ext cx="9642010" cy="3669381"/>
          </a:xfrm>
        </p:spPr>
        <p:txBody>
          <a:bodyPr>
            <a:noAutofit/>
          </a:bodyPr>
          <a:lstStyle/>
          <a:p>
            <a:pPr marL="0" indent="0">
              <a:lnSpc>
                <a:spcPct val="110000"/>
              </a:lnSpc>
              <a:buNone/>
            </a:pPr>
            <a:r>
              <a:rPr lang="en-US" sz="2600" b="1" i="0" dirty="0">
                <a:effectLst/>
                <a:highlight>
                  <a:srgbClr val="FFFFFF"/>
                </a:highlight>
                <a:latin typeface="neue-haas-grotesk-text"/>
              </a:rPr>
              <a:t>Watson’s main innovation centered on its ability to quickly execute hundreds of algorithms to simultaneously analyze a question from many directions</a:t>
            </a:r>
            <a:r>
              <a:rPr lang="en-US" sz="2600" b="0" i="0" dirty="0">
                <a:effectLst/>
                <a:highlight>
                  <a:srgbClr val="FFFFFF"/>
                </a:highlight>
                <a:latin typeface="neue-haas-grotesk-text"/>
              </a:rPr>
              <a:t>, </a:t>
            </a:r>
            <a:r>
              <a:rPr lang="en-US" sz="2600" b="0" i="0" dirty="0">
                <a:solidFill>
                  <a:schemeClr val="tx1">
                    <a:lumMod val="75000"/>
                    <a:lumOff val="25000"/>
                  </a:schemeClr>
                </a:solidFill>
                <a:effectLst/>
                <a:highlight>
                  <a:srgbClr val="FFFFFF"/>
                </a:highlight>
                <a:latin typeface="neue-haas-grotesk-text"/>
              </a:rPr>
              <a:t>find and score potential answers, gather additional supporting evidence for each answer, and evaluate everything using natural language processing. </a:t>
            </a:r>
            <a:r>
              <a:rPr lang="en-US" b="1" i="0" u="sng" dirty="0">
                <a:solidFill>
                  <a:srgbClr val="C00000"/>
                </a:solidFill>
                <a:effectLst/>
                <a:highlight>
                  <a:srgbClr val="FFFFFF"/>
                </a:highlight>
                <a:latin typeface="neue-haas-grotesk-text"/>
              </a:rPr>
              <a:t>The more of its algorithms that independently arrived at the same answer, the higher Watson’s confidence level</a:t>
            </a:r>
            <a:r>
              <a:rPr lang="en-US" sz="3200" b="1" i="0" dirty="0">
                <a:solidFill>
                  <a:srgbClr val="C00000"/>
                </a:solidFill>
                <a:effectLst/>
                <a:highlight>
                  <a:srgbClr val="FFFFFF"/>
                </a:highlight>
                <a:latin typeface="neue-haas-grotesk-text"/>
              </a:rPr>
              <a:t>.</a:t>
            </a:r>
            <a:r>
              <a:rPr lang="en-US" sz="2600" b="0" i="0" dirty="0">
                <a:solidFill>
                  <a:schemeClr val="accent2"/>
                </a:solidFill>
                <a:effectLst/>
                <a:highlight>
                  <a:srgbClr val="FFFFFF"/>
                </a:highlight>
                <a:latin typeface="neue-haas-grotesk-text"/>
              </a:rPr>
              <a:t> </a:t>
            </a:r>
            <a:r>
              <a:rPr lang="en-US" sz="2600" b="0" i="0" dirty="0">
                <a:solidFill>
                  <a:schemeClr val="tx1">
                    <a:lumMod val="75000"/>
                    <a:lumOff val="25000"/>
                  </a:schemeClr>
                </a:solidFill>
                <a:effectLst/>
                <a:highlight>
                  <a:srgbClr val="FFFFFF"/>
                </a:highlight>
                <a:latin typeface="neue-haas-grotesk-text"/>
              </a:rPr>
              <a:t>If the confidence level was high enough, Watson was programmed to buzz in during a game of Jeopardy! If not, Watson wouldn’t buzz.</a:t>
            </a:r>
            <a:r>
              <a:rPr lang="en-US" sz="2600" b="0" i="0" dirty="0">
                <a:solidFill>
                  <a:srgbClr val="0D0B33"/>
                </a:solidFill>
                <a:effectLst/>
                <a:highlight>
                  <a:srgbClr val="FFFFFF"/>
                </a:highlight>
                <a:latin typeface="neue-haas-grotesk-text"/>
              </a:rPr>
              <a:t> </a:t>
            </a:r>
            <a:r>
              <a:rPr lang="en-US" sz="2600" b="1" i="0" dirty="0">
                <a:solidFill>
                  <a:srgbClr val="0D0B33"/>
                </a:solidFill>
                <a:effectLst/>
                <a:highlight>
                  <a:srgbClr val="FFFFFF"/>
                </a:highlight>
                <a:latin typeface="neue-haas-grotesk-text"/>
              </a:rPr>
              <a:t>Watson performed all of these calculations in about three seconds.</a:t>
            </a:r>
          </a:p>
        </p:txBody>
      </p:sp>
      <p:sp>
        <p:nvSpPr>
          <p:cNvPr id="18" name="Rectangle 17">
            <a:extLst>
              <a:ext uri="{FF2B5EF4-FFF2-40B4-BE49-F238E27FC236}">
                <a16:creationId xmlns:a16="http://schemas.microsoft.com/office/drawing/2014/main" id="{6BB97ACE-D2B7-69FB-A254-8F7BC310CF15}"/>
              </a:ext>
            </a:extLst>
          </p:cNvPr>
          <p:cNvSpPr/>
          <p:nvPr/>
        </p:nvSpPr>
        <p:spPr>
          <a:xfrm>
            <a:off x="997528" y="1745673"/>
            <a:ext cx="55417" cy="4372737"/>
          </a:xfrm>
          <a:prstGeom prst="rect">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9D327E0-0BD8-782A-C6CF-D3E391C5B4E3}"/>
              </a:ext>
            </a:extLst>
          </p:cNvPr>
          <p:cNvSpPr txBox="1"/>
          <p:nvPr/>
        </p:nvSpPr>
        <p:spPr>
          <a:xfrm>
            <a:off x="898477" y="448940"/>
            <a:ext cx="10482469" cy="646331"/>
          </a:xfrm>
          <a:prstGeom prst="rect">
            <a:avLst/>
          </a:prstGeom>
          <a:noFill/>
        </p:spPr>
        <p:txBody>
          <a:bodyPr wrap="square">
            <a:spAutoFit/>
          </a:bodyPr>
          <a:lstStyle/>
          <a:p>
            <a:pPr marL="0" indent="0">
              <a:buNone/>
            </a:pPr>
            <a:r>
              <a:rPr lang="en-US" sz="3600" b="1" dirty="0">
                <a:latin typeface="Helvetica Neue" panose="02000503000000020004" pitchFamily="2" charset="0"/>
                <a:ea typeface="Helvetica Neue" panose="02000503000000020004" pitchFamily="2" charset="0"/>
                <a:cs typeface="Helvetica Neue" panose="02000503000000020004" pitchFamily="2" charset="0"/>
              </a:rPr>
              <a:t>2011: IBM Watson defeats Ken Jennings</a:t>
            </a:r>
          </a:p>
        </p:txBody>
      </p:sp>
    </p:spTree>
    <p:extLst>
      <p:ext uri="{BB962C8B-B14F-4D97-AF65-F5344CB8AC3E}">
        <p14:creationId xmlns:p14="http://schemas.microsoft.com/office/powerpoint/2010/main" val="24432607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Naïve Bayesian Classifiers</a:t>
            </a:r>
            <a:endParaRPr lang="en-US" sz="56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31916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ormAutofit fontScale="90000"/>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Survey:</a:t>
            </a:r>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How is preference formed?</a:t>
            </a:r>
          </a:p>
        </p:txBody>
      </p:sp>
    </p:spTree>
    <p:extLst>
      <p:ext uri="{BB962C8B-B14F-4D97-AF65-F5344CB8AC3E}">
        <p14:creationId xmlns:p14="http://schemas.microsoft.com/office/powerpoint/2010/main" val="10226111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8" name="Picture 4" descr="Gmail Logo and symbol, meaning, history, PNG, brand">
            <a:extLst>
              <a:ext uri="{FF2B5EF4-FFF2-40B4-BE49-F238E27FC236}">
                <a16:creationId xmlns:a16="http://schemas.microsoft.com/office/drawing/2014/main" id="{BE9ED9A0-0292-81E5-F27E-D2B4EA813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544" y="1769917"/>
            <a:ext cx="5307831" cy="2985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318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a:extLst>
              <a:ext uri="{FF2B5EF4-FFF2-40B4-BE49-F238E27FC236}">
                <a16:creationId xmlns:a16="http://schemas.microsoft.com/office/drawing/2014/main" id="{4F475F3C-FC65-DCF6-C585-40F074429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1562100"/>
            <a:ext cx="87884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151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err="1">
                <a:latin typeface="Helvetica Neue" panose="02000503000000020004" pitchFamily="2" charset="0"/>
                <a:ea typeface="Helvetica Neue" panose="02000503000000020004" pitchFamily="2" charset="0"/>
                <a:cs typeface="Helvetica Neue" panose="02000503000000020004" pitchFamily="2" charset="0"/>
              </a:rPr>
              <a:t>Chat</a:t>
            </a:r>
            <a:r>
              <a:rPr lang="en-US" sz="5600" dirty="0" err="1">
                <a:latin typeface="Helvetica Neue" panose="02000503000000020004" pitchFamily="2" charset="0"/>
                <a:ea typeface="Helvetica Neue" panose="02000503000000020004" pitchFamily="2" charset="0"/>
                <a:cs typeface="Helvetica Neue" panose="02000503000000020004" pitchFamily="2" charset="0"/>
              </a:rPr>
              <a:t>Bot</a:t>
            </a:r>
            <a:endParaRPr lang="en-US" sz="56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982934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err="1">
                <a:latin typeface="Helvetica Neue" panose="02000503000000020004" pitchFamily="2" charset="0"/>
                <a:ea typeface="Helvetica Neue" panose="02000503000000020004" pitchFamily="2" charset="0"/>
                <a:cs typeface="Helvetica Neue" panose="02000503000000020004" pitchFamily="2" charset="0"/>
              </a:rPr>
              <a:t>C</a:t>
            </a:r>
            <a:r>
              <a:rPr lang="en-US" sz="5600" b="1" strike="sngStrike" dirty="0" err="1">
                <a:latin typeface="Helvetica Neue" panose="02000503000000020004" pitchFamily="2" charset="0"/>
                <a:ea typeface="Helvetica Neue" panose="02000503000000020004" pitchFamily="2" charset="0"/>
                <a:cs typeface="Helvetica Neue" panose="02000503000000020004" pitchFamily="2" charset="0"/>
              </a:rPr>
              <a:t>h</a:t>
            </a:r>
            <a:r>
              <a:rPr lang="en-US" sz="5600" b="1" dirty="0" err="1">
                <a:latin typeface="Helvetica Neue" panose="02000503000000020004" pitchFamily="2" charset="0"/>
                <a:ea typeface="Helvetica Neue" panose="02000503000000020004" pitchFamily="2" charset="0"/>
                <a:cs typeface="Helvetica Neue" panose="02000503000000020004" pitchFamily="2" charset="0"/>
              </a:rPr>
              <a:t>at</a:t>
            </a:r>
            <a:r>
              <a:rPr lang="en-US" sz="5600" dirty="0" err="1">
                <a:latin typeface="Helvetica Neue" panose="02000503000000020004" pitchFamily="2" charset="0"/>
                <a:ea typeface="Helvetica Neue" panose="02000503000000020004" pitchFamily="2" charset="0"/>
                <a:cs typeface="Helvetica Neue" panose="02000503000000020004" pitchFamily="2" charset="0"/>
              </a:rPr>
              <a:t>Bot</a:t>
            </a:r>
            <a:endParaRPr lang="en-US" sz="56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72144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err="1">
                <a:latin typeface="Helvetica Neue" panose="02000503000000020004" pitchFamily="2" charset="0"/>
                <a:ea typeface="Helvetica Neue" panose="02000503000000020004" pitchFamily="2" charset="0"/>
                <a:cs typeface="Helvetica Neue" panose="02000503000000020004" pitchFamily="2" charset="0"/>
              </a:rPr>
              <a:t>Cat</a:t>
            </a:r>
            <a:r>
              <a:rPr lang="en-US" sz="5600" dirty="0" err="1">
                <a:latin typeface="Helvetica Neue" panose="02000503000000020004" pitchFamily="2" charset="0"/>
                <a:ea typeface="Helvetica Neue" panose="02000503000000020004" pitchFamily="2" charset="0"/>
                <a:cs typeface="Helvetica Neue" panose="02000503000000020004" pitchFamily="2" charset="0"/>
              </a:rPr>
              <a:t>Bot</a:t>
            </a:r>
            <a:endParaRPr lang="en-US" sz="56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898516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64B55E-D1C8-3EAD-9DC8-BF38AEAAA117}"/>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356755" y="1151000"/>
            <a:ext cx="11478490" cy="6328542"/>
          </a:xfrm>
        </p:spPr>
        <p:txBody>
          <a:bodyPr anchor="t">
            <a:normAutofit/>
          </a:bodyPr>
          <a:lstStyle/>
          <a:p>
            <a:pPr algn="just"/>
            <a:r>
              <a:rPr lang="en-US" sz="5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Mew</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Meu </a:t>
            </a:r>
            <a:r>
              <a:rPr lang="en-US" sz="5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Mao</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Miaav</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Miauw</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Miau</a:t>
            </a:r>
            <a:b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Naiou</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Miau</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Miya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Miaou</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Miao </a:t>
            </a:r>
            <a:r>
              <a:rPr lang="az-Cyrl-AZ" sz="5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Мяу</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Nyan</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Yaong</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Miyav</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Mjau</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Nyávog</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Myaun</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Miu</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Miaw</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Miaun</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Mňau</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Meong</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Mjá</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Myau</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Myaw</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Miaw</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Mroang</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Miayeut</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Meach</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Miaauw</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Ngiyavuma</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Maw</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Meaw</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5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Gihiya</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b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1">
            <a:extLst>
              <a:ext uri="{FF2B5EF4-FFF2-40B4-BE49-F238E27FC236}">
                <a16:creationId xmlns:a16="http://schemas.microsoft.com/office/drawing/2014/main" id="{1F90016E-6868-6643-3E7D-7A79B872A243}"/>
              </a:ext>
            </a:extLst>
          </p:cNvPr>
          <p:cNvSpPr txBox="1">
            <a:spLocks/>
          </p:cNvSpPr>
          <p:nvPr/>
        </p:nvSpPr>
        <p:spPr>
          <a:xfrm>
            <a:off x="0" y="119793"/>
            <a:ext cx="12192000" cy="922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“Meow” </a:t>
            </a:r>
            <a:r>
              <a:rPr lang="en-US" sz="5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Around the World</a:t>
            </a:r>
          </a:p>
        </p:txBody>
      </p:sp>
    </p:spTree>
    <p:extLst>
      <p:ext uri="{BB962C8B-B14F-4D97-AF65-F5344CB8AC3E}">
        <p14:creationId xmlns:p14="http://schemas.microsoft.com/office/powerpoint/2010/main" val="3425558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err="1">
                <a:latin typeface="Helvetica Neue" panose="02000503000000020004" pitchFamily="2" charset="0"/>
                <a:ea typeface="Helvetica Neue" panose="02000503000000020004" pitchFamily="2" charset="0"/>
                <a:cs typeface="Helvetica Neue" panose="02000503000000020004" pitchFamily="2" charset="0"/>
              </a:rPr>
              <a:t>Cat</a:t>
            </a:r>
            <a:r>
              <a:rPr lang="en-US" sz="5600" dirty="0" err="1">
                <a:latin typeface="Helvetica Neue" panose="02000503000000020004" pitchFamily="2" charset="0"/>
                <a:ea typeface="Helvetica Neue" panose="02000503000000020004" pitchFamily="2" charset="0"/>
                <a:cs typeface="Helvetica Neue" panose="02000503000000020004" pitchFamily="2" charset="0"/>
              </a:rPr>
              <a:t>Bot</a:t>
            </a:r>
            <a:r>
              <a:rPr lang="en-US" sz="5600" dirty="0">
                <a:latin typeface="Helvetica Neue" panose="02000503000000020004" pitchFamily="2" charset="0"/>
                <a:ea typeface="Helvetica Neue" panose="02000503000000020004" pitchFamily="2" charset="0"/>
                <a:cs typeface="Helvetica Neue" panose="02000503000000020004" pitchFamily="2" charset="0"/>
              </a:rPr>
              <a:t> actually shipped…</a:t>
            </a:r>
          </a:p>
        </p:txBody>
      </p:sp>
    </p:spTree>
    <p:extLst>
      <p:ext uri="{BB962C8B-B14F-4D97-AF65-F5344CB8AC3E}">
        <p14:creationId xmlns:p14="http://schemas.microsoft.com/office/powerpoint/2010/main" val="27080939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err="1">
                <a:latin typeface="Helvetica Neue" panose="02000503000000020004" pitchFamily="2" charset="0"/>
                <a:ea typeface="Helvetica Neue" panose="02000503000000020004" pitchFamily="2" charset="0"/>
                <a:cs typeface="Helvetica Neue" panose="02000503000000020004" pitchFamily="2" charset="0"/>
              </a:rPr>
              <a:t>Cat</a:t>
            </a:r>
            <a:r>
              <a:rPr lang="en-US" sz="5600" dirty="0" err="1">
                <a:latin typeface="Helvetica Neue" panose="02000503000000020004" pitchFamily="2" charset="0"/>
                <a:ea typeface="Helvetica Neue" panose="02000503000000020004" pitchFamily="2" charset="0"/>
                <a:cs typeface="Helvetica Neue" panose="02000503000000020004" pitchFamily="2" charset="0"/>
              </a:rPr>
              <a:t>Bot</a:t>
            </a:r>
            <a:r>
              <a:rPr lang="en-US" sz="5600" dirty="0">
                <a:latin typeface="Helvetica Neue" panose="02000503000000020004" pitchFamily="2" charset="0"/>
                <a:ea typeface="Helvetica Neue" panose="02000503000000020004" pitchFamily="2" charset="0"/>
                <a:cs typeface="Helvetica Neue" panose="02000503000000020004" pitchFamily="2" charset="0"/>
              </a:rPr>
              <a:t> Enterprise</a:t>
            </a:r>
          </a:p>
        </p:txBody>
      </p:sp>
    </p:spTree>
    <p:extLst>
      <p:ext uri="{BB962C8B-B14F-4D97-AF65-F5344CB8AC3E}">
        <p14:creationId xmlns:p14="http://schemas.microsoft.com/office/powerpoint/2010/main" val="22764886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8" name="Picture 4" descr="Meet Melissa, The 'Einstein' Cat Who Loves To Stick Her Tongue Out | Cute  cats and dogs, Cats, Free cats">
            <a:extLst>
              <a:ext uri="{FF2B5EF4-FFF2-40B4-BE49-F238E27FC236}">
                <a16:creationId xmlns:a16="http://schemas.microsoft.com/office/drawing/2014/main" id="{4ED71781-0E9B-39AD-DDD9-8F384664AE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3" r="-1" b="-1"/>
          <a:stretch/>
        </p:blipFill>
        <p:spPr bwMode="auto">
          <a:xfrm flipH="1">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8731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Cats are actually really smart.</a:t>
            </a:r>
          </a:p>
        </p:txBody>
      </p:sp>
      <p:sp>
        <p:nvSpPr>
          <p:cNvPr id="3" name="Title 1">
            <a:extLst>
              <a:ext uri="{FF2B5EF4-FFF2-40B4-BE49-F238E27FC236}">
                <a16:creationId xmlns:a16="http://schemas.microsoft.com/office/drawing/2014/main" id="{843212BF-07BF-91F9-2B30-026E097B63A6}"/>
              </a:ext>
            </a:extLst>
          </p:cNvPr>
          <p:cNvSpPr txBox="1">
            <a:spLocks/>
          </p:cNvSpPr>
          <p:nvPr/>
        </p:nvSpPr>
        <p:spPr>
          <a:xfrm>
            <a:off x="838200" y="1907983"/>
            <a:ext cx="10515600" cy="1604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200" dirty="0">
                <a:latin typeface="Helvetica Neue" panose="02000503000000020004" pitchFamily="2" charset="0"/>
                <a:ea typeface="Helvetica Neue" panose="02000503000000020004" pitchFamily="2" charset="0"/>
                <a:cs typeface="Helvetica Neue" panose="02000503000000020004" pitchFamily="2" charset="0"/>
              </a:rPr>
              <a:t>But… it turns out that</a:t>
            </a:r>
          </a:p>
        </p:txBody>
      </p:sp>
    </p:spTree>
    <p:extLst>
      <p:ext uri="{BB962C8B-B14F-4D97-AF65-F5344CB8AC3E}">
        <p14:creationId xmlns:p14="http://schemas.microsoft.com/office/powerpoint/2010/main" val="3627445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D59A64B8-5B03-929B-0F5C-A6300A9AA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4" y="-369794"/>
            <a:ext cx="12662647" cy="75975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920F654-F61C-4BF2-B3B8-F2AB19CE184F}"/>
              </a:ext>
            </a:extLst>
          </p:cNvPr>
          <p:cNvSpPr/>
          <p:nvPr/>
        </p:nvSpPr>
        <p:spPr>
          <a:xfrm>
            <a:off x="1381685" y="1150698"/>
            <a:ext cx="9428629" cy="45566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6D4E2-CE18-FE7E-CC5E-BE6A0D2A28E2}"/>
              </a:ext>
            </a:extLst>
          </p:cNvPr>
          <p:cNvSpPr>
            <a:spLocks noGrp="1"/>
          </p:cNvSpPr>
          <p:nvPr>
            <p:ph type="ctrTitle"/>
          </p:nvPr>
        </p:nvSpPr>
        <p:spPr>
          <a:xfrm>
            <a:off x="1628215" y="1150698"/>
            <a:ext cx="4639235" cy="2540164"/>
          </a:xfrm>
        </p:spPr>
        <p:txBody>
          <a:bodyPr>
            <a:normAutofit/>
          </a:bodyPr>
          <a:lstStyle/>
          <a:p>
            <a:r>
              <a:rPr lang="en-US" sz="3200" b="1" dirty="0">
                <a:effectLst/>
                <a:latin typeface="Helvetica Neue" panose="02000503000000020004" pitchFamily="2" charset="0"/>
              </a:rPr>
              <a:t>Survey:</a:t>
            </a:r>
            <a:br>
              <a:rPr lang="en-US" sz="2700" dirty="0">
                <a:effectLst/>
                <a:latin typeface="Helvetica Neue" panose="02000503000000020004" pitchFamily="2" charset="0"/>
              </a:rPr>
            </a:br>
            <a:r>
              <a:rPr lang="en-US" sz="2700" dirty="0">
                <a:effectLst/>
                <a:latin typeface="Helvetica Neue" panose="02000503000000020004" pitchFamily="2" charset="0"/>
              </a:rPr>
              <a:t> </a:t>
            </a:r>
            <a:br>
              <a:rPr lang="en-US" dirty="0">
                <a:effectLst/>
                <a:latin typeface="Helvetica Neue" panose="02000503000000020004" pitchFamily="2" charset="0"/>
              </a:rPr>
            </a:br>
            <a:r>
              <a:rPr lang="en-US" sz="4000" dirty="0">
                <a:effectLst/>
                <a:latin typeface="Helvetica Neue" panose="02000503000000020004" pitchFamily="2" charset="0"/>
              </a:rPr>
              <a:t>Oranges or Pluto?</a:t>
            </a:r>
            <a:br>
              <a:rPr lang="en-US" sz="4000" dirty="0">
                <a:effectLst/>
                <a:latin typeface="Helvetica Neue" panose="02000503000000020004" pitchFamily="2" charset="0"/>
              </a:rPr>
            </a:br>
            <a:r>
              <a:rPr lang="en-US" sz="4000" b="1" dirty="0" err="1">
                <a:effectLst/>
                <a:latin typeface="Helvetica Neue" panose="02000503000000020004" pitchFamily="2" charset="0"/>
              </a:rPr>
              <a:t>menti.com</a:t>
            </a:r>
            <a:endParaRPr lang="en-US" sz="4000" b="1" dirty="0">
              <a:effectLst/>
              <a:latin typeface="Helvetica Neue" panose="02000503000000020004" pitchFamily="2" charset="0"/>
            </a:endParaRPr>
          </a:p>
        </p:txBody>
      </p:sp>
      <p:sp>
        <p:nvSpPr>
          <p:cNvPr id="3" name="Subtitle 2">
            <a:extLst>
              <a:ext uri="{FF2B5EF4-FFF2-40B4-BE49-F238E27FC236}">
                <a16:creationId xmlns:a16="http://schemas.microsoft.com/office/drawing/2014/main" id="{A4499907-7870-525A-7EEB-C725458CC4EA}"/>
              </a:ext>
            </a:extLst>
          </p:cNvPr>
          <p:cNvSpPr>
            <a:spLocks noGrp="1"/>
          </p:cNvSpPr>
          <p:nvPr>
            <p:ph type="subTitle" idx="1"/>
          </p:nvPr>
        </p:nvSpPr>
        <p:spPr>
          <a:xfrm>
            <a:off x="899832" y="4075772"/>
            <a:ext cx="6361043" cy="886522"/>
          </a:xfrm>
        </p:spPr>
        <p:txBody>
          <a:bodyPr>
            <a:noAutofit/>
          </a:bodyPr>
          <a:lstStyle/>
          <a:p>
            <a:r>
              <a:rPr lang="en-US" sz="6400" dirty="0">
                <a:solidFill>
                  <a:srgbClr val="000000"/>
                </a:solidFill>
                <a:effectLst/>
                <a:latin typeface=".SF NS"/>
              </a:rPr>
              <a:t>5356 5874</a:t>
            </a:r>
          </a:p>
        </p:txBody>
      </p:sp>
      <p:pic>
        <p:nvPicPr>
          <p:cNvPr id="5" name="Picture 4">
            <a:extLst>
              <a:ext uri="{FF2B5EF4-FFF2-40B4-BE49-F238E27FC236}">
                <a16:creationId xmlns:a16="http://schemas.microsoft.com/office/drawing/2014/main" id="{63032D97-AA80-C6FC-4370-642D6BA1EA69}"/>
              </a:ext>
            </a:extLst>
          </p:cNvPr>
          <p:cNvPicPr>
            <a:picLocks noChangeAspect="1"/>
          </p:cNvPicPr>
          <p:nvPr/>
        </p:nvPicPr>
        <p:blipFill>
          <a:blip r:embed="rId3"/>
          <a:stretch>
            <a:fillRect/>
          </a:stretch>
        </p:blipFill>
        <p:spPr>
          <a:xfrm>
            <a:off x="6743797" y="1776766"/>
            <a:ext cx="3304468" cy="3304468"/>
          </a:xfrm>
          <a:prstGeom prst="rect">
            <a:avLst/>
          </a:prstGeom>
        </p:spPr>
      </p:pic>
    </p:spTree>
    <p:extLst>
      <p:ext uri="{BB962C8B-B14F-4D97-AF65-F5344CB8AC3E}">
        <p14:creationId xmlns:p14="http://schemas.microsoft.com/office/powerpoint/2010/main" val="1721149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3370A14-7DDC-A77E-1DB2-F7743F0634D4}"/>
              </a:ext>
            </a:extLst>
          </p:cNvPr>
          <p:cNvGraphicFramePr>
            <a:graphicFrameLocks/>
          </p:cNvGraphicFramePr>
          <p:nvPr/>
        </p:nvGraphicFramePr>
        <p:xfrm>
          <a:off x="346363" y="473690"/>
          <a:ext cx="11499273" cy="6262256"/>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89939F2F-8E9E-14F0-4E84-51DC244F66D4}"/>
              </a:ext>
            </a:extLst>
          </p:cNvPr>
          <p:cNvSpPr txBox="1"/>
          <p:nvPr/>
        </p:nvSpPr>
        <p:spPr>
          <a:xfrm>
            <a:off x="697374" y="1500145"/>
            <a:ext cx="4615406" cy="3477875"/>
          </a:xfrm>
          <a:prstGeom prst="rect">
            <a:avLst/>
          </a:prstGeom>
          <a:noFill/>
        </p:spPr>
        <p:txBody>
          <a:bodyPr wrap="square" rtlCol="0">
            <a:spAutoFit/>
          </a:bodyPr>
          <a:lstStyle/>
          <a:p>
            <a:r>
              <a:rPr lang="en-US" sz="2000" b="1" dirty="0"/>
              <a:t>Organism</a:t>
            </a:r>
            <a:r>
              <a:rPr lang="en-US" sz="2000" dirty="0"/>
              <a:t>	</a:t>
            </a:r>
            <a:r>
              <a:rPr lang="en-US" sz="2000" b="1" dirty="0"/>
              <a:t>Neurons</a:t>
            </a:r>
          </a:p>
          <a:p>
            <a:r>
              <a:rPr lang="en-US" sz="2000" dirty="0"/>
              <a:t>Albert Einstein	</a:t>
            </a:r>
            <a:r>
              <a:rPr lang="en-US" sz="2000" b="1" dirty="0">
                <a:solidFill>
                  <a:schemeClr val="accent1"/>
                </a:solidFill>
              </a:rPr>
              <a:t>86,000,000,000</a:t>
            </a:r>
          </a:p>
          <a:p>
            <a:r>
              <a:rPr lang="en-US" sz="2000" dirty="0"/>
              <a:t>Crow		</a:t>
            </a:r>
            <a:r>
              <a:rPr lang="en-US" sz="2000" b="1" dirty="0">
                <a:solidFill>
                  <a:schemeClr val="accent1"/>
                </a:solidFill>
              </a:rPr>
              <a:t>1,500,000,000</a:t>
            </a:r>
          </a:p>
          <a:p>
            <a:r>
              <a:rPr lang="en-US" sz="2000" dirty="0"/>
              <a:t>Cat		</a:t>
            </a:r>
            <a:r>
              <a:rPr lang="en-US" sz="2000" b="1" dirty="0">
                <a:solidFill>
                  <a:schemeClr val="accent1"/>
                </a:solidFill>
              </a:rPr>
              <a:t>760,000,000</a:t>
            </a:r>
          </a:p>
          <a:p>
            <a:r>
              <a:rPr lang="en-US" sz="2000" dirty="0"/>
              <a:t>Chicken		</a:t>
            </a:r>
            <a:r>
              <a:rPr lang="en-US" sz="2000" b="1" dirty="0">
                <a:solidFill>
                  <a:schemeClr val="accent1"/>
                </a:solidFill>
              </a:rPr>
              <a:t>220,000,000</a:t>
            </a:r>
          </a:p>
          <a:p>
            <a:r>
              <a:rPr lang="en-US" sz="2000" dirty="0"/>
              <a:t>Bee		</a:t>
            </a:r>
            <a:r>
              <a:rPr lang="en-US" sz="2000" b="1" dirty="0">
                <a:solidFill>
                  <a:schemeClr val="accent1"/>
                </a:solidFill>
              </a:rPr>
              <a:t>960,000</a:t>
            </a:r>
          </a:p>
          <a:p>
            <a:r>
              <a:rPr lang="en-US" sz="2000" dirty="0"/>
              <a:t>Ant		</a:t>
            </a:r>
            <a:r>
              <a:rPr lang="en-US" sz="2000" b="1" dirty="0">
                <a:solidFill>
                  <a:schemeClr val="accent1"/>
                </a:solidFill>
              </a:rPr>
              <a:t>250,000</a:t>
            </a:r>
          </a:p>
          <a:p>
            <a:r>
              <a:rPr lang="en-US" sz="2000" dirty="0"/>
              <a:t>Zebrafish	</a:t>
            </a:r>
            <a:r>
              <a:rPr lang="en-US" sz="2000" b="1" dirty="0">
                <a:solidFill>
                  <a:schemeClr val="accent1"/>
                </a:solidFill>
              </a:rPr>
              <a:t>200,000</a:t>
            </a:r>
          </a:p>
          <a:p>
            <a:r>
              <a:rPr lang="en-US" sz="2000" dirty="0"/>
              <a:t>Fruit Fly		</a:t>
            </a:r>
            <a:r>
              <a:rPr lang="en-US" sz="2000" b="1" dirty="0">
                <a:solidFill>
                  <a:schemeClr val="accent1"/>
                </a:solidFill>
              </a:rPr>
              <a:t>150,000</a:t>
            </a:r>
          </a:p>
          <a:p>
            <a:r>
              <a:rPr lang="en-US" sz="2000" dirty="0"/>
              <a:t>Round worm	</a:t>
            </a:r>
            <a:r>
              <a:rPr lang="en-US" sz="2000" b="1" dirty="0">
                <a:solidFill>
                  <a:schemeClr val="accent1"/>
                </a:solidFill>
              </a:rPr>
              <a:t>302</a:t>
            </a:r>
          </a:p>
          <a:p>
            <a:r>
              <a:rPr lang="en-US" sz="2000" dirty="0"/>
              <a:t>Yeast		</a:t>
            </a:r>
            <a:r>
              <a:rPr lang="en-US" sz="2000" b="1" dirty="0">
                <a:solidFill>
                  <a:schemeClr val="accent1"/>
                </a:solidFill>
              </a:rPr>
              <a:t>0</a:t>
            </a:r>
          </a:p>
        </p:txBody>
      </p:sp>
      <p:sp>
        <p:nvSpPr>
          <p:cNvPr id="4" name="Title 1">
            <a:extLst>
              <a:ext uri="{FF2B5EF4-FFF2-40B4-BE49-F238E27FC236}">
                <a16:creationId xmlns:a16="http://schemas.microsoft.com/office/drawing/2014/main" id="{B9FCF63C-F280-0F3D-50E8-E6C5E0C1550A}"/>
              </a:ext>
            </a:extLst>
          </p:cNvPr>
          <p:cNvSpPr txBox="1">
            <a:spLocks/>
          </p:cNvSpPr>
          <p:nvPr/>
        </p:nvSpPr>
        <p:spPr>
          <a:xfrm>
            <a:off x="0" y="303843"/>
            <a:ext cx="12192000" cy="922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Model Organisms</a:t>
            </a:r>
          </a:p>
        </p:txBody>
      </p:sp>
    </p:spTree>
    <p:extLst>
      <p:ext uri="{BB962C8B-B14F-4D97-AF65-F5344CB8AC3E}">
        <p14:creationId xmlns:p14="http://schemas.microsoft.com/office/powerpoint/2010/main" val="2750550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undefined">
            <a:extLst>
              <a:ext uri="{FF2B5EF4-FFF2-40B4-BE49-F238E27FC236}">
                <a16:creationId xmlns:a16="http://schemas.microsoft.com/office/drawing/2014/main" id="{3CAD9CB7-2C07-860B-8462-8BA71B9FF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654" y="1295401"/>
            <a:ext cx="9268691" cy="514846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B956155-66E4-3BFE-9B9A-70D9B44185A5}"/>
              </a:ext>
            </a:extLst>
          </p:cNvPr>
          <p:cNvSpPr txBox="1">
            <a:spLocks/>
          </p:cNvSpPr>
          <p:nvPr/>
        </p:nvSpPr>
        <p:spPr>
          <a:xfrm>
            <a:off x="0" y="303843"/>
            <a:ext cx="12192000" cy="922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Biological Neuron</a:t>
            </a:r>
          </a:p>
        </p:txBody>
      </p:sp>
    </p:spTree>
    <p:extLst>
      <p:ext uri="{BB962C8B-B14F-4D97-AF65-F5344CB8AC3E}">
        <p14:creationId xmlns:p14="http://schemas.microsoft.com/office/powerpoint/2010/main" val="4095383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Sketch of an artificial neuron">
            <a:extLst>
              <a:ext uri="{FF2B5EF4-FFF2-40B4-BE49-F238E27FC236}">
                <a16:creationId xmlns:a16="http://schemas.microsoft.com/office/drawing/2014/main" id="{AC83FDD2-8DDD-BA35-3E14-0E5E39F9E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486" y="1637857"/>
            <a:ext cx="9443027" cy="46659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407517-5714-F31C-BF0F-C113D854D1C5}"/>
              </a:ext>
            </a:extLst>
          </p:cNvPr>
          <p:cNvSpPr txBox="1">
            <a:spLocks/>
          </p:cNvSpPr>
          <p:nvPr/>
        </p:nvSpPr>
        <p:spPr>
          <a:xfrm>
            <a:off x="0" y="303843"/>
            <a:ext cx="12192000" cy="922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Artificial Neuron </a:t>
            </a:r>
            <a:r>
              <a:rPr lang="en-US" sz="5600" dirty="0">
                <a:latin typeface="Helvetica Neue" panose="02000503000000020004" pitchFamily="2" charset="0"/>
                <a:ea typeface="Helvetica Neue" panose="02000503000000020004" pitchFamily="2" charset="0"/>
                <a:cs typeface="Helvetica Neue" panose="02000503000000020004" pitchFamily="2" charset="0"/>
              </a:rPr>
              <a:t>(1943)</a:t>
            </a:r>
          </a:p>
        </p:txBody>
      </p:sp>
    </p:spTree>
    <p:extLst>
      <p:ext uri="{BB962C8B-B14F-4D97-AF65-F5344CB8AC3E}">
        <p14:creationId xmlns:p14="http://schemas.microsoft.com/office/powerpoint/2010/main" val="523050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7517-5714-F31C-BF0F-C113D854D1C5}"/>
              </a:ext>
            </a:extLst>
          </p:cNvPr>
          <p:cNvSpPr txBox="1">
            <a:spLocks/>
          </p:cNvSpPr>
          <p:nvPr/>
        </p:nvSpPr>
        <p:spPr>
          <a:xfrm>
            <a:off x="0" y="303843"/>
            <a:ext cx="12192000" cy="922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Artificial Neural Nets (1980)</a:t>
            </a:r>
          </a:p>
        </p:txBody>
      </p:sp>
      <p:pic>
        <p:nvPicPr>
          <p:cNvPr id="179202" name="Picture 2" descr="Artificial Neural Networks and its Applications - GeeksforGeeks">
            <a:extLst>
              <a:ext uri="{FF2B5EF4-FFF2-40B4-BE49-F238E27FC236}">
                <a16:creationId xmlns:a16="http://schemas.microsoft.com/office/drawing/2014/main" id="{5C37021F-59B4-D125-A00F-334551F03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182" y="1199376"/>
            <a:ext cx="8543636" cy="538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4062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What Puzzle-Solving Crows Can Teach Us About Animal Intelligence">
            <a:extLst>
              <a:ext uri="{FF2B5EF4-FFF2-40B4-BE49-F238E27FC236}">
                <a16:creationId xmlns:a16="http://schemas.microsoft.com/office/drawing/2014/main" id="{4612F8B2-940D-1CB9-D1BF-FF7CC6D6B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739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Birds are really smart too.</a:t>
            </a:r>
          </a:p>
        </p:txBody>
      </p:sp>
    </p:spTree>
    <p:extLst>
      <p:ext uri="{BB962C8B-B14F-4D97-AF65-F5344CB8AC3E}">
        <p14:creationId xmlns:p14="http://schemas.microsoft.com/office/powerpoint/2010/main" val="67167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Fish?</a:t>
            </a:r>
          </a:p>
        </p:txBody>
      </p:sp>
    </p:spTree>
    <p:extLst>
      <p:ext uri="{BB962C8B-B14F-4D97-AF65-F5344CB8AC3E}">
        <p14:creationId xmlns:p14="http://schemas.microsoft.com/office/powerpoint/2010/main" val="29205205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16" name="Rectangle 3031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3108" name="Picture 4" descr="Why swarm intelligence enhances business and Bitcoin | CIO">
            <a:extLst>
              <a:ext uri="{FF2B5EF4-FFF2-40B4-BE49-F238E27FC236}">
                <a16:creationId xmlns:a16="http://schemas.microsoft.com/office/drawing/2014/main" id="{32AD9CF8-1C7E-0726-FA7C-1E329431B2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1" b="147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728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What about insects?</a:t>
            </a:r>
          </a:p>
        </p:txBody>
      </p:sp>
    </p:spTree>
    <p:extLst>
      <p:ext uri="{BB962C8B-B14F-4D97-AF65-F5344CB8AC3E}">
        <p14:creationId xmlns:p14="http://schemas.microsoft.com/office/powerpoint/2010/main" val="14769294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undefined">
            <a:extLst>
              <a:ext uri="{FF2B5EF4-FFF2-40B4-BE49-F238E27FC236}">
                <a16:creationId xmlns:a16="http://schemas.microsoft.com/office/drawing/2014/main" id="{3F4011AC-9EF4-F125-1892-A4BBBAC1C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1487281"/>
            <a:ext cx="6610350" cy="48274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E7549C-F89E-5C6D-4F39-B77C0E63471A}"/>
              </a:ext>
            </a:extLst>
          </p:cNvPr>
          <p:cNvSpPr txBox="1">
            <a:spLocks/>
          </p:cNvSpPr>
          <p:nvPr/>
        </p:nvSpPr>
        <p:spPr>
          <a:xfrm>
            <a:off x="838200" y="303843"/>
            <a:ext cx="10515600" cy="922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Traveling Salesman Problem</a:t>
            </a:r>
          </a:p>
        </p:txBody>
      </p:sp>
    </p:spTree>
    <p:extLst>
      <p:ext uri="{BB962C8B-B14F-4D97-AF65-F5344CB8AC3E}">
        <p14:creationId xmlns:p14="http://schemas.microsoft.com/office/powerpoint/2010/main" val="2916056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20683" y="2514600"/>
            <a:ext cx="9750633" cy="182879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dirty="0">
                <a:latin typeface="Helvetica Neue" panose="02000503000000020004" pitchFamily="2" charset="0"/>
                <a:ea typeface="Helvetica Neue" panose="02000503000000020004" pitchFamily="2" charset="0"/>
                <a:cs typeface="Helvetica Neue" panose="02000503000000020004" pitchFamily="2" charset="0"/>
              </a:rPr>
              <a:t>Why do </a:t>
            </a:r>
            <a:r>
              <a:rPr lang="en-US" sz="5200" b="1" dirty="0">
                <a:latin typeface="Helvetica Neue" panose="02000503000000020004" pitchFamily="2" charset="0"/>
                <a:ea typeface="Helvetica Neue" panose="02000503000000020004" pitchFamily="2" charset="0"/>
                <a:cs typeface="Helvetica Neue" panose="02000503000000020004" pitchFamily="2" charset="0"/>
              </a:rPr>
              <a:t>AIs</a:t>
            </a:r>
            <a:r>
              <a:rPr lang="en-US" sz="5200" dirty="0">
                <a:latin typeface="Helvetica Neue" panose="02000503000000020004" pitchFamily="2" charset="0"/>
                <a:ea typeface="Helvetica Neue" panose="02000503000000020004" pitchFamily="2" charset="0"/>
                <a:cs typeface="Helvetica Neue" panose="02000503000000020004" pitchFamily="2" charset="0"/>
              </a:rPr>
              <a:t> such as </a:t>
            </a:r>
            <a:r>
              <a:rPr lang="en-US" sz="5200" b="1" dirty="0">
                <a:latin typeface="Helvetica Neue" panose="02000503000000020004" pitchFamily="2" charset="0"/>
                <a:ea typeface="Helvetica Neue" panose="02000503000000020004" pitchFamily="2" charset="0"/>
                <a:cs typeface="Helvetica Neue" panose="02000503000000020004" pitchFamily="2" charset="0"/>
              </a:rPr>
              <a:t>GPT</a:t>
            </a:r>
            <a:r>
              <a:rPr lang="en-US" sz="5200" dirty="0">
                <a:latin typeface="Helvetica Neue" panose="02000503000000020004" pitchFamily="2" charset="0"/>
                <a:ea typeface="Helvetica Neue" panose="02000503000000020004" pitchFamily="2" charset="0"/>
                <a:cs typeface="Helvetica Neue" panose="02000503000000020004" pitchFamily="2" charset="0"/>
              </a:rPr>
              <a:t> need </a:t>
            </a:r>
            <a:r>
              <a:rPr lang="en-US" sz="5200" b="1" dirty="0">
                <a:latin typeface="Helvetica Neue" panose="02000503000000020004" pitchFamily="2" charset="0"/>
                <a:ea typeface="Helvetica Neue" panose="02000503000000020004" pitchFamily="2" charset="0"/>
                <a:cs typeface="Helvetica Neue" panose="02000503000000020004" pitchFamily="2" charset="0"/>
              </a:rPr>
              <a:t>human input </a:t>
            </a:r>
            <a:r>
              <a:rPr lang="en-US" sz="5200" dirty="0">
                <a:latin typeface="Helvetica Neue" panose="02000503000000020004" pitchFamily="2" charset="0"/>
                <a:ea typeface="Helvetica Neue" panose="02000503000000020004" pitchFamily="2" charset="0"/>
                <a:cs typeface="Helvetica Neue" panose="02000503000000020004" pitchFamily="2" charset="0"/>
              </a:rPr>
              <a:t>at all?</a:t>
            </a:r>
          </a:p>
        </p:txBody>
      </p:sp>
    </p:spTree>
    <p:extLst>
      <p:ext uri="{BB962C8B-B14F-4D97-AF65-F5344CB8AC3E}">
        <p14:creationId xmlns:p14="http://schemas.microsoft.com/office/powerpoint/2010/main" val="25130932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undefined">
            <a:extLst>
              <a:ext uri="{FF2B5EF4-FFF2-40B4-BE49-F238E27FC236}">
                <a16:creationId xmlns:a16="http://schemas.microsoft.com/office/drawing/2014/main" id="{B6986BCE-B191-0157-E718-37DE7E4A2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6546"/>
            <a:ext cx="1219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5390097-0FF5-27B6-DB11-61083B931D69}"/>
              </a:ext>
            </a:extLst>
          </p:cNvPr>
          <p:cNvSpPr txBox="1">
            <a:spLocks/>
          </p:cNvSpPr>
          <p:nvPr/>
        </p:nvSpPr>
        <p:spPr>
          <a:xfrm>
            <a:off x="0" y="303843"/>
            <a:ext cx="12192000" cy="922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Ant Colony Optimization</a:t>
            </a:r>
          </a:p>
        </p:txBody>
      </p:sp>
    </p:spTree>
    <p:extLst>
      <p:ext uri="{BB962C8B-B14F-4D97-AF65-F5344CB8AC3E}">
        <p14:creationId xmlns:p14="http://schemas.microsoft.com/office/powerpoint/2010/main" val="41186601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Does Science Hate Fireflies? - by Zachary - Country Topics">
            <a:extLst>
              <a:ext uri="{FF2B5EF4-FFF2-40B4-BE49-F238E27FC236}">
                <a16:creationId xmlns:a16="http://schemas.microsoft.com/office/drawing/2014/main" id="{08591856-B45E-74B4-FF4D-F86BEFC41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368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0BE62B0-C73C-0F69-747E-5F9CB6EFD3A1}"/>
              </a:ext>
            </a:extLst>
          </p:cNvPr>
          <p:cNvSpPr txBox="1">
            <a:spLocks/>
          </p:cNvSpPr>
          <p:nvPr/>
        </p:nvSpPr>
        <p:spPr>
          <a:xfrm>
            <a:off x="1524000" y="2446671"/>
            <a:ext cx="9144000" cy="213007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latin typeface="Georgia" panose="02040502050405020303" pitchFamily="18" charset="0"/>
              </a:rPr>
              <a:t>“Time flies like an arrow. </a:t>
            </a:r>
          </a:p>
          <a:p>
            <a:r>
              <a:rPr lang="en-US" sz="4800" dirty="0">
                <a:solidFill>
                  <a:schemeClr val="bg1"/>
                </a:solidFill>
                <a:latin typeface="Georgia" panose="02040502050405020303" pitchFamily="18" charset="0"/>
              </a:rPr>
              <a:t>Fruit flies like a banana.”</a:t>
            </a:r>
          </a:p>
        </p:txBody>
      </p:sp>
      <p:sp>
        <p:nvSpPr>
          <p:cNvPr id="4" name="Subtitle 2">
            <a:extLst>
              <a:ext uri="{FF2B5EF4-FFF2-40B4-BE49-F238E27FC236}">
                <a16:creationId xmlns:a16="http://schemas.microsoft.com/office/drawing/2014/main" id="{DBBBC42A-7C6F-1BDE-2AE6-5F6982795127}"/>
              </a:ext>
            </a:extLst>
          </p:cNvPr>
          <p:cNvSpPr txBox="1">
            <a:spLocks/>
          </p:cNvSpPr>
          <p:nvPr/>
        </p:nvSpPr>
        <p:spPr>
          <a:xfrm>
            <a:off x="1524000" y="4025075"/>
            <a:ext cx="9144000" cy="420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latin typeface="Helvetica Neue" panose="02000503000000020004" pitchFamily="2" charset="0"/>
              </a:rPr>
              <a:t>— Groucho Marx (maybe)</a:t>
            </a:r>
            <a:endParaRPr lang="en-US" sz="1800" dirty="0">
              <a:solidFill>
                <a:schemeClr val="bg1"/>
              </a:solidFill>
            </a:endParaRPr>
          </a:p>
        </p:txBody>
      </p:sp>
    </p:spTree>
    <p:extLst>
      <p:ext uri="{BB962C8B-B14F-4D97-AF65-F5344CB8AC3E}">
        <p14:creationId xmlns:p14="http://schemas.microsoft.com/office/powerpoint/2010/main" val="12119441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lyBase | Department of Physiology, Development and Neuroscience">
            <a:extLst>
              <a:ext uri="{FF2B5EF4-FFF2-40B4-BE49-F238E27FC236}">
                <a16:creationId xmlns:a16="http://schemas.microsoft.com/office/drawing/2014/main" id="{507EFA42-B778-30F7-D896-6436C191A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1" y="446808"/>
            <a:ext cx="12218701" cy="596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0848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xplore WormBase data in RNAcentral">
            <a:extLst>
              <a:ext uri="{FF2B5EF4-FFF2-40B4-BE49-F238E27FC236}">
                <a16:creationId xmlns:a16="http://schemas.microsoft.com/office/drawing/2014/main" id="{A3931CA9-E3CA-6B65-BE02-33C577B0F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203" y="2402609"/>
            <a:ext cx="9533593" cy="2052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7956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 worm superimposed with lines and nodes representing neural networks">
            <a:extLst>
              <a:ext uri="{FF2B5EF4-FFF2-40B4-BE49-F238E27FC236}">
                <a16:creationId xmlns:a16="http://schemas.microsoft.com/office/drawing/2014/main" id="{669D5716-3C1B-4E17-6ED4-403F8234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B018649-0559-225C-488B-984CCB31A36D}"/>
              </a:ext>
            </a:extLst>
          </p:cNvPr>
          <p:cNvSpPr/>
          <p:nvPr/>
        </p:nvSpPr>
        <p:spPr>
          <a:xfrm>
            <a:off x="854765" y="1187605"/>
            <a:ext cx="10482469" cy="4482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81FBFC3-DC5F-B685-AC15-3EBA20C8A996}"/>
              </a:ext>
            </a:extLst>
          </p:cNvPr>
          <p:cNvSpPr txBox="1">
            <a:spLocks/>
          </p:cNvSpPr>
          <p:nvPr/>
        </p:nvSpPr>
        <p:spPr>
          <a:xfrm>
            <a:off x="1523999" y="1400247"/>
            <a:ext cx="9144000" cy="3636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latin typeface="Georgia" panose="02040502050405020303" pitchFamily="18" charset="0"/>
              </a:rPr>
              <a:t>“Liquid” neural nets, </a:t>
            </a:r>
            <a:r>
              <a:rPr lang="en-US" sz="3800" b="1" dirty="0">
                <a:latin typeface="Georgia" panose="02040502050405020303" pitchFamily="18" charset="0"/>
              </a:rPr>
              <a:t>based on a worm’s nervous system</a:t>
            </a:r>
            <a:r>
              <a:rPr lang="en-US" sz="3800" dirty="0">
                <a:latin typeface="Georgia" panose="02040502050405020303" pitchFamily="18" charset="0"/>
              </a:rPr>
              <a:t>, can transform their underlying algorithms on the fly, giving them unprecedented speed and adaptability.</a:t>
            </a:r>
          </a:p>
        </p:txBody>
      </p:sp>
      <p:sp>
        <p:nvSpPr>
          <p:cNvPr id="6" name="Subtitle 2">
            <a:extLst>
              <a:ext uri="{FF2B5EF4-FFF2-40B4-BE49-F238E27FC236}">
                <a16:creationId xmlns:a16="http://schemas.microsoft.com/office/drawing/2014/main" id="{D14D4857-1A21-ABB1-71A9-B401C99EE50E}"/>
              </a:ext>
            </a:extLst>
          </p:cNvPr>
          <p:cNvSpPr txBox="1">
            <a:spLocks/>
          </p:cNvSpPr>
          <p:nvPr/>
        </p:nvSpPr>
        <p:spPr>
          <a:xfrm>
            <a:off x="1524000" y="4826460"/>
            <a:ext cx="9144000" cy="4208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Helvetica Neue" panose="02000503000000020004" pitchFamily="2" charset="0"/>
              </a:rPr>
              <a:t>— Liquid Time-Constant Networks (2020)</a:t>
            </a:r>
            <a:endParaRPr lang="en-US" sz="1800" dirty="0"/>
          </a:p>
        </p:txBody>
      </p:sp>
    </p:spTree>
    <p:extLst>
      <p:ext uri="{BB962C8B-B14F-4D97-AF65-F5344CB8AC3E}">
        <p14:creationId xmlns:p14="http://schemas.microsoft.com/office/powerpoint/2010/main" val="30542430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3370A14-7DDC-A77E-1DB2-F7743F0634D4}"/>
              </a:ext>
            </a:extLst>
          </p:cNvPr>
          <p:cNvGraphicFramePr>
            <a:graphicFrameLocks/>
          </p:cNvGraphicFramePr>
          <p:nvPr>
            <p:extLst>
              <p:ext uri="{D42A27DB-BD31-4B8C-83A1-F6EECF244321}">
                <p14:modId xmlns:p14="http://schemas.microsoft.com/office/powerpoint/2010/main" val="3889948558"/>
              </p:ext>
            </p:extLst>
          </p:nvPr>
        </p:nvGraphicFramePr>
        <p:xfrm>
          <a:off x="346363" y="473690"/>
          <a:ext cx="11499273" cy="6262256"/>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B9FCF63C-F280-0F3D-50E8-E6C5E0C1550A}"/>
              </a:ext>
            </a:extLst>
          </p:cNvPr>
          <p:cNvSpPr txBox="1">
            <a:spLocks/>
          </p:cNvSpPr>
          <p:nvPr/>
        </p:nvSpPr>
        <p:spPr>
          <a:xfrm>
            <a:off x="0" y="303843"/>
            <a:ext cx="12192000" cy="922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Model Organisms</a:t>
            </a:r>
          </a:p>
        </p:txBody>
      </p:sp>
      <p:sp>
        <p:nvSpPr>
          <p:cNvPr id="7" name="TextBox 6">
            <a:extLst>
              <a:ext uri="{FF2B5EF4-FFF2-40B4-BE49-F238E27FC236}">
                <a16:creationId xmlns:a16="http://schemas.microsoft.com/office/drawing/2014/main" id="{7DB8C84A-7480-80BB-30AD-D2E5005DC095}"/>
              </a:ext>
            </a:extLst>
          </p:cNvPr>
          <p:cNvSpPr txBox="1"/>
          <p:nvPr/>
        </p:nvSpPr>
        <p:spPr>
          <a:xfrm>
            <a:off x="697374" y="1500145"/>
            <a:ext cx="4615406" cy="3477875"/>
          </a:xfrm>
          <a:prstGeom prst="rect">
            <a:avLst/>
          </a:prstGeom>
          <a:noFill/>
        </p:spPr>
        <p:txBody>
          <a:bodyPr wrap="square" rtlCol="0">
            <a:spAutoFit/>
          </a:bodyPr>
          <a:lstStyle/>
          <a:p>
            <a:r>
              <a:rPr lang="en-US" sz="2000" b="1" dirty="0"/>
              <a:t>Organism</a:t>
            </a:r>
            <a:r>
              <a:rPr lang="en-US" sz="2000" dirty="0"/>
              <a:t>	</a:t>
            </a:r>
            <a:r>
              <a:rPr lang="en-US" sz="2000" b="1" dirty="0"/>
              <a:t>Neurons</a:t>
            </a:r>
          </a:p>
          <a:p>
            <a:r>
              <a:rPr lang="en-US" sz="2000" dirty="0"/>
              <a:t>Albert Einstein	</a:t>
            </a:r>
            <a:r>
              <a:rPr lang="en-US" sz="2000" b="1" dirty="0">
                <a:solidFill>
                  <a:schemeClr val="accent1"/>
                </a:solidFill>
              </a:rPr>
              <a:t>86,000,000,000</a:t>
            </a:r>
          </a:p>
          <a:p>
            <a:r>
              <a:rPr lang="en-US" sz="2000" dirty="0"/>
              <a:t>Crow		</a:t>
            </a:r>
            <a:r>
              <a:rPr lang="en-US" sz="2000" b="1" dirty="0">
                <a:solidFill>
                  <a:schemeClr val="accent1"/>
                </a:solidFill>
              </a:rPr>
              <a:t>1,500,000,000</a:t>
            </a:r>
          </a:p>
          <a:p>
            <a:r>
              <a:rPr lang="en-US" sz="2000" dirty="0"/>
              <a:t>Cat		</a:t>
            </a:r>
            <a:r>
              <a:rPr lang="en-US" sz="2000" b="1" dirty="0">
                <a:solidFill>
                  <a:schemeClr val="accent1"/>
                </a:solidFill>
              </a:rPr>
              <a:t>760,000,000</a:t>
            </a:r>
          </a:p>
          <a:p>
            <a:r>
              <a:rPr lang="en-US" sz="2000" dirty="0"/>
              <a:t>Chicken		</a:t>
            </a:r>
            <a:r>
              <a:rPr lang="en-US" sz="2000" b="1" dirty="0">
                <a:solidFill>
                  <a:schemeClr val="accent1"/>
                </a:solidFill>
              </a:rPr>
              <a:t>220,000,000</a:t>
            </a:r>
          </a:p>
          <a:p>
            <a:r>
              <a:rPr lang="en-US" sz="2000" dirty="0"/>
              <a:t>Bee		</a:t>
            </a:r>
            <a:r>
              <a:rPr lang="en-US" sz="2000" b="1" dirty="0">
                <a:solidFill>
                  <a:schemeClr val="accent1"/>
                </a:solidFill>
              </a:rPr>
              <a:t>960,000</a:t>
            </a:r>
          </a:p>
          <a:p>
            <a:r>
              <a:rPr lang="en-US" sz="2000" dirty="0"/>
              <a:t>Ant		</a:t>
            </a:r>
            <a:r>
              <a:rPr lang="en-US" sz="2000" b="1" dirty="0">
                <a:solidFill>
                  <a:schemeClr val="accent1"/>
                </a:solidFill>
              </a:rPr>
              <a:t>250,000</a:t>
            </a:r>
          </a:p>
          <a:p>
            <a:r>
              <a:rPr lang="en-US" sz="2000" dirty="0"/>
              <a:t>Zebrafish	</a:t>
            </a:r>
            <a:r>
              <a:rPr lang="en-US" sz="2000" b="1" dirty="0">
                <a:solidFill>
                  <a:schemeClr val="accent1"/>
                </a:solidFill>
              </a:rPr>
              <a:t>200,000</a:t>
            </a:r>
          </a:p>
          <a:p>
            <a:r>
              <a:rPr lang="en-US" sz="2000" dirty="0"/>
              <a:t>Fruit Fly		</a:t>
            </a:r>
            <a:r>
              <a:rPr lang="en-US" sz="2000" b="1" dirty="0">
                <a:solidFill>
                  <a:schemeClr val="accent1"/>
                </a:solidFill>
              </a:rPr>
              <a:t>150,000</a:t>
            </a:r>
          </a:p>
          <a:p>
            <a:r>
              <a:rPr lang="en-US" sz="2000" dirty="0"/>
              <a:t>Round worm	</a:t>
            </a:r>
            <a:r>
              <a:rPr lang="en-US" sz="2000" b="1" dirty="0">
                <a:solidFill>
                  <a:schemeClr val="accent1"/>
                </a:solidFill>
              </a:rPr>
              <a:t>302</a:t>
            </a:r>
          </a:p>
          <a:p>
            <a:r>
              <a:rPr lang="en-US" sz="2000" b="1" u="sng" dirty="0"/>
              <a:t>Yeast</a:t>
            </a:r>
            <a:r>
              <a:rPr lang="en-US" sz="2000" dirty="0"/>
              <a:t>		</a:t>
            </a:r>
            <a:r>
              <a:rPr lang="en-US" sz="2000" b="1" dirty="0">
                <a:solidFill>
                  <a:schemeClr val="accent1"/>
                </a:solidFill>
              </a:rPr>
              <a:t>0</a:t>
            </a:r>
          </a:p>
        </p:txBody>
      </p:sp>
    </p:spTree>
    <p:extLst>
      <p:ext uri="{BB962C8B-B14F-4D97-AF65-F5344CB8AC3E}">
        <p14:creationId xmlns:p14="http://schemas.microsoft.com/office/powerpoint/2010/main" val="21483404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What about… yeast?</a:t>
            </a:r>
          </a:p>
        </p:txBody>
      </p:sp>
      <p:sp>
        <p:nvSpPr>
          <p:cNvPr id="3" name="Title 1">
            <a:extLst>
              <a:ext uri="{FF2B5EF4-FFF2-40B4-BE49-F238E27FC236}">
                <a16:creationId xmlns:a16="http://schemas.microsoft.com/office/drawing/2014/main" id="{D32DDF23-27D6-8110-2B0E-8DABB2E2E5C1}"/>
              </a:ext>
            </a:extLst>
          </p:cNvPr>
          <p:cNvSpPr txBox="1">
            <a:spLocks/>
          </p:cNvSpPr>
          <p:nvPr/>
        </p:nvSpPr>
        <p:spPr>
          <a:xfrm>
            <a:off x="838200" y="3428999"/>
            <a:ext cx="10515600" cy="1604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200" dirty="0">
                <a:latin typeface="Helvetica Neue" panose="02000503000000020004" pitchFamily="2" charset="0"/>
                <a:ea typeface="Helvetica Neue" panose="02000503000000020004" pitchFamily="2" charset="0"/>
                <a:cs typeface="Helvetica Neue" panose="02000503000000020004" pitchFamily="2" charset="0"/>
              </a:rPr>
              <a:t>Surely, I can’t be outsmarted by a micro-organism, right?</a:t>
            </a:r>
          </a:p>
        </p:txBody>
      </p:sp>
    </p:spTree>
    <p:extLst>
      <p:ext uri="{BB962C8B-B14F-4D97-AF65-F5344CB8AC3E}">
        <p14:creationId xmlns:p14="http://schemas.microsoft.com/office/powerpoint/2010/main" val="10404925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rtine Country Bread | 48 oz | Tartine | Good Eggs">
            <a:extLst>
              <a:ext uri="{FF2B5EF4-FFF2-40B4-BE49-F238E27FC236}">
                <a16:creationId xmlns:a16="http://schemas.microsoft.com/office/drawing/2014/main" id="{F1D8CB9D-18F4-A0F5-4238-9A4341CA9B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6" b="9454"/>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B018649-0559-225C-488B-984CCB31A36D}"/>
              </a:ext>
            </a:extLst>
          </p:cNvPr>
          <p:cNvSpPr/>
          <p:nvPr/>
        </p:nvSpPr>
        <p:spPr>
          <a:xfrm>
            <a:off x="854765" y="1187605"/>
            <a:ext cx="10482469" cy="4482790"/>
          </a:xfrm>
          <a:prstGeom prst="rect">
            <a:avLst/>
          </a:prstGeom>
          <a:solidFill>
            <a:schemeClr val="bg1">
              <a:alpha val="8492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81FBFC3-DC5F-B685-AC15-3EBA20C8A996}"/>
              </a:ext>
            </a:extLst>
          </p:cNvPr>
          <p:cNvSpPr txBox="1">
            <a:spLocks/>
          </p:cNvSpPr>
          <p:nvPr/>
        </p:nvSpPr>
        <p:spPr>
          <a:xfrm>
            <a:off x="1523999" y="1400247"/>
            <a:ext cx="9144000" cy="3636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800" dirty="0">
                <a:latin typeface="Georgia" panose="02040502050405020303" pitchFamily="18" charset="0"/>
              </a:rPr>
              <a:t>“Falling between order and chaos, the moment of complexity is the point at which </a:t>
            </a:r>
            <a:r>
              <a:rPr lang="en-US" sz="3800" b="1" dirty="0">
                <a:latin typeface="Georgia" panose="02040502050405020303" pitchFamily="18" charset="0"/>
              </a:rPr>
              <a:t>self-organizing systems </a:t>
            </a:r>
            <a:r>
              <a:rPr lang="en-US" sz="3800" dirty="0">
                <a:latin typeface="Georgia" panose="02040502050405020303" pitchFamily="18" charset="0"/>
              </a:rPr>
              <a:t>emerge to create new patterns of coherence and structures of relation.”</a:t>
            </a:r>
          </a:p>
        </p:txBody>
      </p:sp>
      <p:sp>
        <p:nvSpPr>
          <p:cNvPr id="6" name="Subtitle 2">
            <a:extLst>
              <a:ext uri="{FF2B5EF4-FFF2-40B4-BE49-F238E27FC236}">
                <a16:creationId xmlns:a16="http://schemas.microsoft.com/office/drawing/2014/main" id="{D14D4857-1A21-ABB1-71A9-B401C99EE50E}"/>
              </a:ext>
            </a:extLst>
          </p:cNvPr>
          <p:cNvSpPr txBox="1">
            <a:spLocks/>
          </p:cNvSpPr>
          <p:nvPr/>
        </p:nvSpPr>
        <p:spPr>
          <a:xfrm>
            <a:off x="1524000" y="5036890"/>
            <a:ext cx="9144000" cy="4208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Helvetica Neue" panose="02000503000000020004" pitchFamily="2" charset="0"/>
              </a:rPr>
              <a:t>— The Moment of Complexity: Emerging Network Culture</a:t>
            </a:r>
            <a:endParaRPr lang="en-US" sz="1800" dirty="0"/>
          </a:p>
        </p:txBody>
      </p:sp>
    </p:spTree>
    <p:extLst>
      <p:ext uri="{BB962C8B-B14F-4D97-AF65-F5344CB8AC3E}">
        <p14:creationId xmlns:p14="http://schemas.microsoft.com/office/powerpoint/2010/main" val="27050501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967858"/>
            <a:ext cx="10515600" cy="922283"/>
          </a:xfrm>
        </p:spPr>
        <p:txBody>
          <a:bodyPr>
            <a:normAutofit/>
          </a:bodyPr>
          <a:lstStyle/>
          <a:p>
            <a:pPr algn="ctr"/>
            <a:r>
              <a:rPr lang="en-US" sz="5600" b="1" dirty="0">
                <a:latin typeface="Helvetica Neue" panose="02000503000000020004" pitchFamily="2" charset="0"/>
                <a:ea typeface="Helvetica Neue" panose="02000503000000020004" pitchFamily="2" charset="0"/>
                <a:cs typeface="Helvetica Neue" panose="02000503000000020004" pitchFamily="2" charset="0"/>
              </a:rPr>
              <a:t>Self Organizing </a:t>
            </a:r>
            <a:r>
              <a:rPr lang="en-US" sz="5600" dirty="0">
                <a:latin typeface="Helvetica Neue" panose="02000503000000020004" pitchFamily="2" charset="0"/>
                <a:ea typeface="Helvetica Neue" panose="02000503000000020004" pitchFamily="2" charset="0"/>
                <a:cs typeface="Helvetica Neue" panose="02000503000000020004" pitchFamily="2" charset="0"/>
              </a:rPr>
              <a:t>Systems</a:t>
            </a:r>
            <a:endParaRPr lang="en-US" sz="56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86336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5F89-8D76-8557-6B6C-B2FCE8D456E9}"/>
              </a:ext>
            </a:extLst>
          </p:cNvPr>
          <p:cNvSpPr txBox="1">
            <a:spLocks/>
          </p:cNvSpPr>
          <p:nvPr/>
        </p:nvSpPr>
        <p:spPr>
          <a:xfrm>
            <a:off x="1841630" y="903531"/>
            <a:ext cx="9075751" cy="922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00" b="1" dirty="0">
                <a:latin typeface="Helvetica Neue" panose="02000503000000020004" pitchFamily="2" charset="0"/>
                <a:ea typeface="Helvetica Neue" panose="02000503000000020004" pitchFamily="2" charset="0"/>
                <a:cs typeface="Helvetica Neue" panose="02000503000000020004" pitchFamily="2" charset="0"/>
              </a:rPr>
              <a:t>Bread Based Algorithm </a:t>
            </a:r>
          </a:p>
        </p:txBody>
      </p:sp>
      <p:sp>
        <p:nvSpPr>
          <p:cNvPr id="3" name="TextBox 2">
            <a:extLst>
              <a:ext uri="{FF2B5EF4-FFF2-40B4-BE49-F238E27FC236}">
                <a16:creationId xmlns:a16="http://schemas.microsoft.com/office/drawing/2014/main" id="{B9566697-183D-4AF3-2AB8-090B87D28B9A}"/>
              </a:ext>
            </a:extLst>
          </p:cNvPr>
          <p:cNvSpPr txBox="1"/>
          <p:nvPr/>
        </p:nvSpPr>
        <p:spPr>
          <a:xfrm>
            <a:off x="1841630" y="2274838"/>
            <a:ext cx="9075751" cy="2308324"/>
          </a:xfrm>
          <a:prstGeom prst="rect">
            <a:avLst/>
          </a:prstGeom>
          <a:noFill/>
        </p:spPr>
        <p:txBody>
          <a:bodyPr wrap="square" rtlCol="0">
            <a:spAutoFit/>
          </a:bodyPr>
          <a:lstStyle/>
          <a:p>
            <a:r>
              <a:rPr lang="en-US" sz="3600" b="1" dirty="0">
                <a:latin typeface="Helvetica Neue" panose="02000503000000020004" pitchFamily="2" charset="0"/>
                <a:ea typeface="Helvetica Neue" panose="02000503000000020004" pitchFamily="2" charset="0"/>
                <a:cs typeface="Helvetica Neue" panose="02000503000000020004" pitchFamily="2" charset="0"/>
              </a:rPr>
              <a:t>Flour</a:t>
            </a:r>
            <a:r>
              <a:rPr lang="en-US" sz="3600" dirty="0">
                <a:latin typeface="Helvetica Neue" panose="02000503000000020004" pitchFamily="2" charset="0"/>
                <a:ea typeface="Helvetica Neue" panose="02000503000000020004" pitchFamily="2" charset="0"/>
                <a:cs typeface="Helvetica Neue" panose="02000503000000020004" pitchFamily="2" charset="0"/>
              </a:rPr>
              <a:t> 	= Fungible Tokens</a:t>
            </a:r>
          </a:p>
          <a:p>
            <a:r>
              <a:rPr lang="en-US" sz="3600" b="1" dirty="0">
                <a:latin typeface="Helvetica Neue" panose="02000503000000020004" pitchFamily="2" charset="0"/>
                <a:ea typeface="Helvetica Neue" panose="02000503000000020004" pitchFamily="2" charset="0"/>
                <a:cs typeface="Helvetica Neue" panose="02000503000000020004" pitchFamily="2" charset="0"/>
              </a:rPr>
              <a:t>Water</a:t>
            </a:r>
            <a:r>
              <a:rPr lang="en-US" sz="3600" dirty="0">
                <a:latin typeface="Helvetica Neue" panose="02000503000000020004" pitchFamily="2" charset="0"/>
                <a:ea typeface="Helvetica Neue" panose="02000503000000020004" pitchFamily="2" charset="0"/>
                <a:cs typeface="Helvetica Neue" panose="02000503000000020004" pitchFamily="2" charset="0"/>
              </a:rPr>
              <a:t> 	= Liquid architecture</a:t>
            </a:r>
          </a:p>
          <a:p>
            <a:r>
              <a:rPr lang="en-US" sz="3600" b="1" dirty="0">
                <a:latin typeface="Helvetica Neue" panose="02000503000000020004" pitchFamily="2" charset="0"/>
                <a:ea typeface="Helvetica Neue" panose="02000503000000020004" pitchFamily="2" charset="0"/>
                <a:cs typeface="Helvetica Neue" panose="02000503000000020004" pitchFamily="2" charset="0"/>
              </a:rPr>
              <a:t>Salt</a:t>
            </a:r>
            <a:r>
              <a:rPr lang="en-US" sz="3600" dirty="0">
                <a:latin typeface="Helvetica Neue" panose="02000503000000020004" pitchFamily="2" charset="0"/>
                <a:ea typeface="Helvetica Neue" panose="02000503000000020004" pitchFamily="2" charset="0"/>
                <a:cs typeface="Helvetica Neue" panose="02000503000000020004" pitchFamily="2" charset="0"/>
              </a:rPr>
              <a:t> 	= Non-Fungible Tokens</a:t>
            </a:r>
          </a:p>
          <a:p>
            <a:r>
              <a:rPr lang="en-US" sz="3600" b="1" dirty="0">
                <a:latin typeface="Helvetica Neue" panose="02000503000000020004" pitchFamily="2" charset="0"/>
                <a:ea typeface="Helvetica Neue" panose="02000503000000020004" pitchFamily="2" charset="0"/>
                <a:cs typeface="Helvetica Neue" panose="02000503000000020004" pitchFamily="2" charset="0"/>
              </a:rPr>
              <a:t>Yeast</a:t>
            </a:r>
            <a:r>
              <a:rPr lang="en-US" sz="3600" dirty="0">
                <a:latin typeface="Helvetica Neue" panose="02000503000000020004" pitchFamily="2" charset="0"/>
                <a:ea typeface="Helvetica Neue" panose="02000503000000020004" pitchFamily="2" charset="0"/>
                <a:cs typeface="Helvetica Neue" panose="02000503000000020004" pitchFamily="2" charset="0"/>
              </a:rPr>
              <a:t> 	= User Interaction</a:t>
            </a:r>
          </a:p>
        </p:txBody>
      </p:sp>
      <p:sp>
        <p:nvSpPr>
          <p:cNvPr id="4" name="TextBox 3">
            <a:extLst>
              <a:ext uri="{FF2B5EF4-FFF2-40B4-BE49-F238E27FC236}">
                <a16:creationId xmlns:a16="http://schemas.microsoft.com/office/drawing/2014/main" id="{44583075-D90F-A975-6677-CBB4BB2F9E44}"/>
              </a:ext>
            </a:extLst>
          </p:cNvPr>
          <p:cNvSpPr txBox="1"/>
          <p:nvPr/>
        </p:nvSpPr>
        <p:spPr>
          <a:xfrm>
            <a:off x="1841630" y="5032186"/>
            <a:ext cx="8461740" cy="738664"/>
          </a:xfrm>
          <a:prstGeom prst="rect">
            <a:avLst/>
          </a:prstGeom>
          <a:noFill/>
        </p:spPr>
        <p:txBody>
          <a:bodyPr wrap="none" rtlCol="0">
            <a:spAutoFit/>
          </a:bodyPr>
          <a:lstStyle/>
          <a:p>
            <a:r>
              <a:rPr lang="en-US" sz="4200" b="1" dirty="0"/>
              <a:t>Rise</a:t>
            </a:r>
            <a:r>
              <a:rPr lang="en-US" sz="4200" dirty="0"/>
              <a:t> over </a:t>
            </a:r>
            <a:r>
              <a:rPr lang="en-US" sz="4200" b="1" dirty="0"/>
              <a:t>time</a:t>
            </a:r>
            <a:r>
              <a:rPr lang="en-US" sz="4200" dirty="0"/>
              <a:t> and then bake until set</a:t>
            </a:r>
          </a:p>
        </p:txBody>
      </p:sp>
    </p:spTree>
    <p:extLst>
      <p:ext uri="{BB962C8B-B14F-4D97-AF65-F5344CB8AC3E}">
        <p14:creationId xmlns:p14="http://schemas.microsoft.com/office/powerpoint/2010/main" val="1147058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C37B-623D-2C39-C09E-E6005CA4653D}"/>
              </a:ext>
            </a:extLst>
          </p:cNvPr>
          <p:cNvSpPr txBox="1">
            <a:spLocks/>
          </p:cNvSpPr>
          <p:nvPr/>
        </p:nvSpPr>
        <p:spPr>
          <a:xfrm>
            <a:off x="1220683" y="2959556"/>
            <a:ext cx="9750633" cy="938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Preference.</a:t>
            </a:r>
          </a:p>
        </p:txBody>
      </p:sp>
    </p:spTree>
    <p:extLst>
      <p:ext uri="{BB962C8B-B14F-4D97-AF65-F5344CB8AC3E}">
        <p14:creationId xmlns:p14="http://schemas.microsoft.com/office/powerpoint/2010/main" val="21867904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5F89-8D76-8557-6B6C-B2FCE8D456E9}"/>
              </a:ext>
            </a:extLst>
          </p:cNvPr>
          <p:cNvSpPr txBox="1">
            <a:spLocks/>
          </p:cNvSpPr>
          <p:nvPr/>
        </p:nvSpPr>
        <p:spPr>
          <a:xfrm>
            <a:off x="1841630" y="903531"/>
            <a:ext cx="9075751" cy="922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00" b="1" dirty="0">
                <a:latin typeface="Helvetica Neue" panose="02000503000000020004" pitchFamily="2" charset="0"/>
                <a:ea typeface="Helvetica Neue" panose="02000503000000020004" pitchFamily="2" charset="0"/>
                <a:cs typeface="Helvetica Neue" panose="02000503000000020004" pitchFamily="2" charset="0"/>
              </a:rPr>
              <a:t>Window to the World</a:t>
            </a:r>
          </a:p>
        </p:txBody>
      </p:sp>
      <p:sp>
        <p:nvSpPr>
          <p:cNvPr id="3" name="TextBox 2">
            <a:extLst>
              <a:ext uri="{FF2B5EF4-FFF2-40B4-BE49-F238E27FC236}">
                <a16:creationId xmlns:a16="http://schemas.microsoft.com/office/drawing/2014/main" id="{B9566697-183D-4AF3-2AB8-090B87D28B9A}"/>
              </a:ext>
            </a:extLst>
          </p:cNvPr>
          <p:cNvSpPr txBox="1"/>
          <p:nvPr/>
        </p:nvSpPr>
        <p:spPr>
          <a:xfrm>
            <a:off x="1841630" y="2274838"/>
            <a:ext cx="9574515" cy="2308324"/>
          </a:xfrm>
          <a:prstGeom prst="rect">
            <a:avLst/>
          </a:prstGeom>
          <a:noFill/>
        </p:spPr>
        <p:txBody>
          <a:bodyPr wrap="square" rtlCol="0">
            <a:spAutoFit/>
          </a:bodyPr>
          <a:lstStyle/>
          <a:p>
            <a:r>
              <a:rPr lang="en-US" sz="3600" b="1" dirty="0">
                <a:latin typeface="Helvetica Neue" panose="02000503000000020004" pitchFamily="2" charset="0"/>
                <a:ea typeface="Helvetica Neue" panose="02000503000000020004" pitchFamily="2" charset="0"/>
                <a:cs typeface="Helvetica Neue" panose="02000503000000020004" pitchFamily="2" charset="0"/>
              </a:rPr>
              <a:t>Flour</a:t>
            </a:r>
            <a:r>
              <a:rPr lang="en-US" sz="3600" dirty="0">
                <a:latin typeface="Helvetica Neue" panose="02000503000000020004" pitchFamily="2" charset="0"/>
                <a:ea typeface="Helvetica Neue" panose="02000503000000020004" pitchFamily="2" charset="0"/>
                <a:cs typeface="Helvetica Neue" panose="02000503000000020004" pitchFamily="2" charset="0"/>
              </a:rPr>
              <a:t> 	= Images</a:t>
            </a:r>
          </a:p>
          <a:p>
            <a:r>
              <a:rPr lang="en-US" sz="3600" b="1" dirty="0">
                <a:latin typeface="Helvetica Neue" panose="02000503000000020004" pitchFamily="2" charset="0"/>
                <a:ea typeface="Helvetica Neue" panose="02000503000000020004" pitchFamily="2" charset="0"/>
                <a:cs typeface="Helvetica Neue" panose="02000503000000020004" pitchFamily="2" charset="0"/>
              </a:rPr>
              <a:t>Water</a:t>
            </a:r>
            <a:r>
              <a:rPr lang="en-US" sz="3600" dirty="0">
                <a:latin typeface="Helvetica Neue" panose="02000503000000020004" pitchFamily="2" charset="0"/>
                <a:ea typeface="Helvetica Neue" panose="02000503000000020004" pitchFamily="2" charset="0"/>
                <a:cs typeface="Helvetica Neue" panose="02000503000000020004" pitchFamily="2" charset="0"/>
              </a:rPr>
              <a:t> 	= Asynchronous architecture</a:t>
            </a:r>
          </a:p>
          <a:p>
            <a:r>
              <a:rPr lang="en-US" sz="3600" b="1" dirty="0">
                <a:latin typeface="Helvetica Neue" panose="02000503000000020004" pitchFamily="2" charset="0"/>
                <a:ea typeface="Helvetica Neue" panose="02000503000000020004" pitchFamily="2" charset="0"/>
                <a:cs typeface="Helvetica Neue" panose="02000503000000020004" pitchFamily="2" charset="0"/>
              </a:rPr>
              <a:t>Salt</a:t>
            </a:r>
            <a:r>
              <a:rPr lang="en-US" sz="3600" dirty="0">
                <a:latin typeface="Helvetica Neue" panose="02000503000000020004" pitchFamily="2" charset="0"/>
                <a:ea typeface="Helvetica Neue" panose="02000503000000020004" pitchFamily="2" charset="0"/>
                <a:cs typeface="Helvetica Neue" panose="02000503000000020004" pitchFamily="2" charset="0"/>
              </a:rPr>
              <a:t> 	= Advertisements (NFT)</a:t>
            </a:r>
          </a:p>
          <a:p>
            <a:r>
              <a:rPr lang="en-US" sz="3600" b="1" dirty="0">
                <a:latin typeface="Helvetica Neue" panose="02000503000000020004" pitchFamily="2" charset="0"/>
                <a:ea typeface="Helvetica Neue" panose="02000503000000020004" pitchFamily="2" charset="0"/>
                <a:cs typeface="Helvetica Neue" panose="02000503000000020004" pitchFamily="2" charset="0"/>
              </a:rPr>
              <a:t>Yeast</a:t>
            </a:r>
            <a:r>
              <a:rPr lang="en-US" sz="3600" dirty="0">
                <a:latin typeface="Helvetica Neue" panose="02000503000000020004" pitchFamily="2" charset="0"/>
                <a:ea typeface="Helvetica Neue" panose="02000503000000020004" pitchFamily="2" charset="0"/>
                <a:cs typeface="Helvetica Neue" panose="02000503000000020004" pitchFamily="2" charset="0"/>
              </a:rPr>
              <a:t> 	= Preference</a:t>
            </a:r>
          </a:p>
        </p:txBody>
      </p:sp>
      <p:sp>
        <p:nvSpPr>
          <p:cNvPr id="4" name="TextBox 3">
            <a:extLst>
              <a:ext uri="{FF2B5EF4-FFF2-40B4-BE49-F238E27FC236}">
                <a16:creationId xmlns:a16="http://schemas.microsoft.com/office/drawing/2014/main" id="{44583075-D90F-A975-6677-CBB4BB2F9E44}"/>
              </a:ext>
            </a:extLst>
          </p:cNvPr>
          <p:cNvSpPr txBox="1"/>
          <p:nvPr/>
        </p:nvSpPr>
        <p:spPr>
          <a:xfrm>
            <a:off x="1841630" y="5032186"/>
            <a:ext cx="7602722" cy="738664"/>
          </a:xfrm>
          <a:prstGeom prst="rect">
            <a:avLst/>
          </a:prstGeom>
          <a:noFill/>
        </p:spPr>
        <p:txBody>
          <a:bodyPr wrap="none" rtlCol="0">
            <a:spAutoFit/>
          </a:bodyPr>
          <a:lstStyle/>
          <a:p>
            <a:r>
              <a:rPr lang="en-US" sz="4200" b="1" strike="sngStrike" dirty="0"/>
              <a:t>Rise</a:t>
            </a:r>
            <a:r>
              <a:rPr lang="en-US" sz="4200" b="1" dirty="0"/>
              <a:t> Train</a:t>
            </a:r>
            <a:r>
              <a:rPr lang="en-US" sz="4200" dirty="0"/>
              <a:t> and then bake until set</a:t>
            </a:r>
          </a:p>
        </p:txBody>
      </p:sp>
    </p:spTree>
    <p:extLst>
      <p:ext uri="{BB962C8B-B14F-4D97-AF65-F5344CB8AC3E}">
        <p14:creationId xmlns:p14="http://schemas.microsoft.com/office/powerpoint/2010/main" val="11164476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5F89-8D76-8557-6B6C-B2FCE8D456E9}"/>
              </a:ext>
            </a:extLst>
          </p:cNvPr>
          <p:cNvSpPr txBox="1">
            <a:spLocks/>
          </p:cNvSpPr>
          <p:nvPr/>
        </p:nvSpPr>
        <p:spPr>
          <a:xfrm>
            <a:off x="1841630" y="903531"/>
            <a:ext cx="9075751" cy="922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00" b="1" dirty="0">
                <a:latin typeface="Helvetica Neue" panose="02000503000000020004" pitchFamily="2" charset="0"/>
                <a:ea typeface="Helvetica Neue" panose="02000503000000020004" pitchFamily="2" charset="0"/>
                <a:cs typeface="Helvetica Neue" panose="02000503000000020004" pitchFamily="2" charset="0"/>
              </a:rPr>
              <a:t>Bread Based Algorithm </a:t>
            </a:r>
          </a:p>
        </p:txBody>
      </p:sp>
      <p:sp>
        <p:nvSpPr>
          <p:cNvPr id="3" name="TextBox 2">
            <a:extLst>
              <a:ext uri="{FF2B5EF4-FFF2-40B4-BE49-F238E27FC236}">
                <a16:creationId xmlns:a16="http://schemas.microsoft.com/office/drawing/2014/main" id="{B9566697-183D-4AF3-2AB8-090B87D28B9A}"/>
              </a:ext>
            </a:extLst>
          </p:cNvPr>
          <p:cNvSpPr txBox="1"/>
          <p:nvPr/>
        </p:nvSpPr>
        <p:spPr>
          <a:xfrm>
            <a:off x="1841630" y="2274838"/>
            <a:ext cx="9574515" cy="2308324"/>
          </a:xfrm>
          <a:prstGeom prst="rect">
            <a:avLst/>
          </a:prstGeom>
          <a:noFill/>
          <a:ln>
            <a:noFill/>
          </a:ln>
        </p:spPr>
        <p:txBody>
          <a:bodyPr wrap="square" rtlCol="0">
            <a:spAutoFit/>
          </a:bodyPr>
          <a:lstStyle/>
          <a:p>
            <a:r>
              <a:rPr lang="en-US" sz="3600" b="1"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Flour</a:t>
            </a:r>
            <a:r>
              <a:rPr lang="en-US" sz="3600"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 	= Images</a:t>
            </a:r>
          </a:p>
          <a:p>
            <a:r>
              <a:rPr lang="en-US" sz="3600" b="1"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Water</a:t>
            </a:r>
            <a:r>
              <a:rPr lang="en-US" sz="3600"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 	= Asynchronous architecture</a:t>
            </a:r>
          </a:p>
          <a:p>
            <a:r>
              <a:rPr lang="en-US" sz="3600" b="1"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Salt</a:t>
            </a:r>
            <a:r>
              <a:rPr lang="en-US" sz="3600"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 	= Advertisements</a:t>
            </a:r>
          </a:p>
          <a:p>
            <a:r>
              <a:rPr lang="en-US" sz="3600" b="1"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Yeast</a:t>
            </a:r>
            <a:r>
              <a:rPr lang="en-US" sz="3600"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 	= </a:t>
            </a:r>
            <a:r>
              <a:rPr lang="en-US" sz="3600" b="1" dirty="0">
                <a:latin typeface="Helvetica Neue" panose="02000503000000020004" pitchFamily="2" charset="0"/>
                <a:ea typeface="Helvetica Neue" panose="02000503000000020004" pitchFamily="2" charset="0"/>
                <a:cs typeface="Helvetica Neue" panose="02000503000000020004" pitchFamily="2" charset="0"/>
              </a:rPr>
              <a:t>Preference</a:t>
            </a:r>
          </a:p>
        </p:txBody>
      </p:sp>
      <p:sp>
        <p:nvSpPr>
          <p:cNvPr id="4" name="TextBox 3">
            <a:extLst>
              <a:ext uri="{FF2B5EF4-FFF2-40B4-BE49-F238E27FC236}">
                <a16:creationId xmlns:a16="http://schemas.microsoft.com/office/drawing/2014/main" id="{44583075-D90F-A975-6677-CBB4BB2F9E44}"/>
              </a:ext>
            </a:extLst>
          </p:cNvPr>
          <p:cNvSpPr txBox="1"/>
          <p:nvPr/>
        </p:nvSpPr>
        <p:spPr>
          <a:xfrm>
            <a:off x="1841630" y="5032186"/>
            <a:ext cx="7602722" cy="738664"/>
          </a:xfrm>
          <a:prstGeom prst="rect">
            <a:avLst/>
          </a:prstGeom>
          <a:noFill/>
        </p:spPr>
        <p:txBody>
          <a:bodyPr wrap="none" rtlCol="0">
            <a:spAutoFit/>
          </a:bodyPr>
          <a:lstStyle/>
          <a:p>
            <a:r>
              <a:rPr lang="en-US" sz="4200" b="1" strike="sngStrike" dirty="0"/>
              <a:t>Rise</a:t>
            </a:r>
            <a:r>
              <a:rPr lang="en-US" sz="4200" b="1" dirty="0"/>
              <a:t> Train</a:t>
            </a:r>
            <a:r>
              <a:rPr lang="en-US" sz="4200" dirty="0"/>
              <a:t> and then bake until set</a:t>
            </a:r>
          </a:p>
        </p:txBody>
      </p:sp>
    </p:spTree>
    <p:extLst>
      <p:ext uri="{BB962C8B-B14F-4D97-AF65-F5344CB8AC3E}">
        <p14:creationId xmlns:p14="http://schemas.microsoft.com/office/powerpoint/2010/main" val="10578353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2F7-D008-BCDC-5A87-4689C811EC05}"/>
              </a:ext>
            </a:extLst>
          </p:cNvPr>
          <p:cNvSpPr>
            <a:spLocks noGrp="1"/>
          </p:cNvSpPr>
          <p:nvPr>
            <p:ph type="title"/>
          </p:nvPr>
        </p:nvSpPr>
        <p:spPr>
          <a:xfrm>
            <a:off x="838200" y="2626929"/>
            <a:ext cx="10515600" cy="1604141"/>
          </a:xfrm>
        </p:spPr>
        <p:txBody>
          <a:bodyPr>
            <a:normAutofit fontScale="90000"/>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Architectural Deep Dive:</a:t>
            </a:r>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Window to the World</a:t>
            </a:r>
          </a:p>
        </p:txBody>
      </p:sp>
    </p:spTree>
    <p:extLst>
      <p:ext uri="{BB962C8B-B14F-4D97-AF65-F5344CB8AC3E}">
        <p14:creationId xmlns:p14="http://schemas.microsoft.com/office/powerpoint/2010/main" val="14367997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A7D296-0CCC-BC46-43A4-6932B4830261}"/>
              </a:ext>
            </a:extLst>
          </p:cNvPr>
          <p:cNvSpPr>
            <a:spLocks noGrp="1"/>
          </p:cNvSpPr>
          <p:nvPr>
            <p:ph idx="1"/>
          </p:nvPr>
        </p:nvSpPr>
        <p:spPr>
          <a:xfrm>
            <a:off x="228600" y="2245598"/>
            <a:ext cx="4332249" cy="4334911"/>
          </a:xfrm>
        </p:spPr>
        <p:txBody>
          <a:bodyPr>
            <a:normAutofit/>
          </a:bodyPr>
          <a:lstStyle/>
          <a:p>
            <a:pPr marL="457200" lvl="1" indent="0">
              <a:buNone/>
            </a:pPr>
            <a:r>
              <a:rPr lang="en-US" sz="2600" b="1" dirty="0">
                <a:effectLst/>
                <a:latin typeface="Helvetica Neue" panose="02000503000000020004" pitchFamily="2" charset="0"/>
              </a:rPr>
              <a:t>Decoding Visual Neural Representations by Multimodal Learning of Brain-Visual Linguistic Features </a:t>
            </a:r>
            <a:r>
              <a:rPr lang="en-US" sz="2600" dirty="0">
                <a:effectLst/>
                <a:latin typeface="Helvetica Neue" panose="02000503000000020004" pitchFamily="2" charset="0"/>
              </a:rPr>
              <a:t>(2023)</a:t>
            </a:r>
            <a:br>
              <a:rPr lang="en-US" sz="2600" dirty="0">
                <a:effectLst/>
                <a:latin typeface="Helvetica Neue" panose="02000503000000020004" pitchFamily="2" charset="0"/>
              </a:rPr>
            </a:br>
            <a:endParaRPr lang="en-US" sz="2600" dirty="0">
              <a:effectLst/>
              <a:latin typeface="Helvetica Neue" panose="02000503000000020004" pitchFamily="2" charset="0"/>
            </a:endParaRPr>
          </a:p>
          <a:p>
            <a:pPr marL="457200" lvl="1" indent="0">
              <a:buNone/>
            </a:pPr>
            <a:r>
              <a:rPr lang="en-US" dirty="0">
                <a:effectLst/>
                <a:latin typeface="Helvetica Neue" panose="02000503000000020004" pitchFamily="2" charset="0"/>
                <a:hlinkClick r:id="rId2"/>
              </a:rPr>
              <a:t>https://arxiv.org/pdf/2210.06756.pdf</a:t>
            </a:r>
            <a:endParaRPr lang="en-US" dirty="0">
              <a:effectLst/>
              <a:latin typeface="Helvetica Neue" panose="02000503000000020004" pitchFamily="2" charset="0"/>
            </a:endParaRPr>
          </a:p>
        </p:txBody>
      </p:sp>
      <p:pic>
        <p:nvPicPr>
          <p:cNvPr id="7" name="Picture 6">
            <a:extLst>
              <a:ext uri="{FF2B5EF4-FFF2-40B4-BE49-F238E27FC236}">
                <a16:creationId xmlns:a16="http://schemas.microsoft.com/office/drawing/2014/main" id="{6425E215-37D9-D406-B002-1861F72B9987}"/>
              </a:ext>
            </a:extLst>
          </p:cNvPr>
          <p:cNvPicPr>
            <a:picLocks noChangeAspect="1"/>
          </p:cNvPicPr>
          <p:nvPr/>
        </p:nvPicPr>
        <p:blipFill>
          <a:blip r:embed="rId3"/>
          <a:stretch>
            <a:fillRect/>
          </a:stretch>
        </p:blipFill>
        <p:spPr>
          <a:xfrm>
            <a:off x="5261113" y="854749"/>
            <a:ext cx="5692827" cy="5483666"/>
          </a:xfrm>
          <a:prstGeom prst="rect">
            <a:avLst/>
          </a:prstGeom>
        </p:spPr>
      </p:pic>
      <p:sp>
        <p:nvSpPr>
          <p:cNvPr id="8" name="Rectangle 7">
            <a:extLst>
              <a:ext uri="{FF2B5EF4-FFF2-40B4-BE49-F238E27FC236}">
                <a16:creationId xmlns:a16="http://schemas.microsoft.com/office/drawing/2014/main" id="{8293E41E-FDCF-6956-14CF-FE3F988C84E4}"/>
              </a:ext>
            </a:extLst>
          </p:cNvPr>
          <p:cNvSpPr/>
          <p:nvPr/>
        </p:nvSpPr>
        <p:spPr>
          <a:xfrm>
            <a:off x="776980" y="2018370"/>
            <a:ext cx="3702205" cy="1003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6418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A7D296-0CCC-BC46-43A4-6932B4830261}"/>
              </a:ext>
            </a:extLst>
          </p:cNvPr>
          <p:cNvSpPr>
            <a:spLocks noGrp="1"/>
          </p:cNvSpPr>
          <p:nvPr>
            <p:ph idx="1"/>
          </p:nvPr>
        </p:nvSpPr>
        <p:spPr>
          <a:xfrm>
            <a:off x="242454" y="1898239"/>
            <a:ext cx="4437993" cy="4334911"/>
          </a:xfrm>
        </p:spPr>
        <p:txBody>
          <a:bodyPr>
            <a:normAutofit/>
          </a:bodyPr>
          <a:lstStyle/>
          <a:p>
            <a:pPr marL="457200" lvl="1" indent="0">
              <a:buNone/>
            </a:pPr>
            <a:r>
              <a:rPr lang="en-US" sz="2600" b="1" dirty="0">
                <a:effectLst/>
                <a:latin typeface="Helvetica Neue" panose="02000503000000020004" pitchFamily="2" charset="0"/>
              </a:rPr>
              <a:t>Visual and Linguistic Semantic Representations are Aligned at the Border of Human Visual Cortex</a:t>
            </a:r>
            <a:r>
              <a:rPr lang="en-US" sz="2600" dirty="0">
                <a:effectLst/>
                <a:latin typeface="Helvetica Neue" panose="02000503000000020004" pitchFamily="2" charset="0"/>
              </a:rPr>
              <a:t> (2021)</a:t>
            </a:r>
          </a:p>
          <a:p>
            <a:pPr marL="457200" lvl="1" indent="0">
              <a:buNone/>
            </a:pPr>
            <a:br>
              <a:rPr lang="en-US" sz="2600" b="1" dirty="0">
                <a:effectLst/>
                <a:latin typeface="Helvetica Neue" panose="02000503000000020004" pitchFamily="2" charset="0"/>
              </a:rPr>
            </a:br>
            <a:r>
              <a:rPr lang="en-US" dirty="0">
                <a:effectLst/>
                <a:latin typeface="Helvetica Neue" panose="02000503000000020004" pitchFamily="2" charset="0"/>
                <a:hlinkClick r:id="rId2"/>
              </a:rPr>
              <a:t>https://</a:t>
            </a:r>
            <a:r>
              <a:rPr lang="en-US" dirty="0" err="1">
                <a:effectLst/>
                <a:latin typeface="Helvetica Neue" panose="02000503000000020004" pitchFamily="2" charset="0"/>
                <a:hlinkClick r:id="rId2"/>
              </a:rPr>
              <a:t>www.nature.com</a:t>
            </a:r>
            <a:r>
              <a:rPr lang="en-US" dirty="0">
                <a:effectLst/>
                <a:latin typeface="Helvetica Neue" panose="02000503000000020004" pitchFamily="2" charset="0"/>
                <a:hlinkClick r:id="rId2"/>
              </a:rPr>
              <a:t>/articles/s41593-021-00921-6</a:t>
            </a:r>
            <a:endParaRPr lang="en-US" dirty="0">
              <a:effectLst/>
              <a:latin typeface="Helvetica Neue" panose="02000503000000020004" pitchFamily="2" charset="0"/>
            </a:endParaRPr>
          </a:p>
        </p:txBody>
      </p:sp>
      <p:sp>
        <p:nvSpPr>
          <p:cNvPr id="8" name="Rectangle 7">
            <a:extLst>
              <a:ext uri="{FF2B5EF4-FFF2-40B4-BE49-F238E27FC236}">
                <a16:creationId xmlns:a16="http://schemas.microsoft.com/office/drawing/2014/main" id="{8293E41E-FDCF-6956-14CF-FE3F988C84E4}"/>
              </a:ext>
            </a:extLst>
          </p:cNvPr>
          <p:cNvSpPr/>
          <p:nvPr/>
        </p:nvSpPr>
        <p:spPr>
          <a:xfrm>
            <a:off x="790834" y="1671011"/>
            <a:ext cx="3702205" cy="1003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1ADA28D-B393-900A-306E-C48D69322028}"/>
              </a:ext>
            </a:extLst>
          </p:cNvPr>
          <p:cNvPicPr>
            <a:picLocks noChangeAspect="1"/>
          </p:cNvPicPr>
          <p:nvPr/>
        </p:nvPicPr>
        <p:blipFill>
          <a:blip r:embed="rId3"/>
          <a:stretch>
            <a:fillRect/>
          </a:stretch>
        </p:blipFill>
        <p:spPr>
          <a:xfrm>
            <a:off x="4932114" y="1154420"/>
            <a:ext cx="6786081" cy="5175712"/>
          </a:xfrm>
          <a:prstGeom prst="rect">
            <a:avLst/>
          </a:prstGeom>
        </p:spPr>
      </p:pic>
    </p:spTree>
    <p:extLst>
      <p:ext uri="{BB962C8B-B14F-4D97-AF65-F5344CB8AC3E}">
        <p14:creationId xmlns:p14="http://schemas.microsoft.com/office/powerpoint/2010/main" val="31393913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A7D296-0CCC-BC46-43A4-6932B4830261}"/>
              </a:ext>
            </a:extLst>
          </p:cNvPr>
          <p:cNvSpPr>
            <a:spLocks noGrp="1"/>
          </p:cNvSpPr>
          <p:nvPr>
            <p:ph idx="1"/>
          </p:nvPr>
        </p:nvSpPr>
        <p:spPr>
          <a:xfrm>
            <a:off x="228600" y="2245598"/>
            <a:ext cx="4332249" cy="4334911"/>
          </a:xfrm>
        </p:spPr>
        <p:txBody>
          <a:bodyPr>
            <a:normAutofit/>
          </a:bodyPr>
          <a:lstStyle/>
          <a:p>
            <a:pPr marL="457200" lvl="1" indent="0">
              <a:buNone/>
            </a:pPr>
            <a:r>
              <a:rPr lang="en-US" sz="2600" b="1" dirty="0">
                <a:effectLst/>
                <a:latin typeface="Helvetica Neue" panose="02000503000000020004" pitchFamily="2" charset="0"/>
              </a:rPr>
              <a:t>Decoding Visual Neural Representations by Multimodal Learning of Brain-Visual Linguistic Features</a:t>
            </a:r>
            <a:r>
              <a:rPr lang="en-US" sz="2600" dirty="0">
                <a:effectLst/>
                <a:latin typeface="Helvetica Neue" panose="02000503000000020004" pitchFamily="2" charset="0"/>
              </a:rPr>
              <a:t> (2023)</a:t>
            </a:r>
            <a:br>
              <a:rPr lang="en-US" sz="2600" b="1" dirty="0">
                <a:effectLst/>
                <a:latin typeface="Helvetica Neue" panose="02000503000000020004" pitchFamily="2" charset="0"/>
              </a:rPr>
            </a:br>
            <a:endParaRPr lang="en-US" sz="2600" b="1" dirty="0">
              <a:effectLst/>
              <a:latin typeface="Helvetica Neue" panose="02000503000000020004" pitchFamily="2" charset="0"/>
            </a:endParaRPr>
          </a:p>
          <a:p>
            <a:pPr marL="457200" lvl="1" indent="0">
              <a:buNone/>
            </a:pPr>
            <a:r>
              <a:rPr lang="en-US" dirty="0">
                <a:effectLst/>
                <a:latin typeface="Helvetica Neue" panose="02000503000000020004" pitchFamily="2" charset="0"/>
                <a:hlinkClick r:id="rId2"/>
              </a:rPr>
              <a:t>https://arxiv.org/pdf/2210.06756.pdf</a:t>
            </a:r>
            <a:endParaRPr lang="en-US" dirty="0">
              <a:effectLst/>
              <a:latin typeface="Helvetica Neue" panose="02000503000000020004" pitchFamily="2" charset="0"/>
            </a:endParaRPr>
          </a:p>
        </p:txBody>
      </p:sp>
      <p:sp>
        <p:nvSpPr>
          <p:cNvPr id="8" name="Rectangle 7">
            <a:extLst>
              <a:ext uri="{FF2B5EF4-FFF2-40B4-BE49-F238E27FC236}">
                <a16:creationId xmlns:a16="http://schemas.microsoft.com/office/drawing/2014/main" id="{8293E41E-FDCF-6956-14CF-FE3F988C84E4}"/>
              </a:ext>
            </a:extLst>
          </p:cNvPr>
          <p:cNvSpPr/>
          <p:nvPr/>
        </p:nvSpPr>
        <p:spPr>
          <a:xfrm>
            <a:off x="776980" y="2018370"/>
            <a:ext cx="3702205" cy="1003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76ED93-0993-4060-B6CB-4B3253568AC6}"/>
              </a:ext>
            </a:extLst>
          </p:cNvPr>
          <p:cNvPicPr>
            <a:picLocks noChangeAspect="1"/>
          </p:cNvPicPr>
          <p:nvPr/>
        </p:nvPicPr>
        <p:blipFill>
          <a:blip r:embed="rId3"/>
          <a:stretch>
            <a:fillRect/>
          </a:stretch>
        </p:blipFill>
        <p:spPr>
          <a:xfrm>
            <a:off x="4853971" y="1340605"/>
            <a:ext cx="7109429" cy="4176789"/>
          </a:xfrm>
          <a:prstGeom prst="rect">
            <a:avLst/>
          </a:prstGeom>
        </p:spPr>
      </p:pic>
    </p:spTree>
    <p:extLst>
      <p:ext uri="{BB962C8B-B14F-4D97-AF65-F5344CB8AC3E}">
        <p14:creationId xmlns:p14="http://schemas.microsoft.com/office/powerpoint/2010/main" val="29446178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A7D296-0CCC-BC46-43A4-6932B4830261}"/>
              </a:ext>
            </a:extLst>
          </p:cNvPr>
          <p:cNvSpPr>
            <a:spLocks noGrp="1"/>
          </p:cNvSpPr>
          <p:nvPr>
            <p:ph idx="1"/>
          </p:nvPr>
        </p:nvSpPr>
        <p:spPr>
          <a:xfrm>
            <a:off x="228600" y="2245598"/>
            <a:ext cx="4332249" cy="4334911"/>
          </a:xfrm>
        </p:spPr>
        <p:txBody>
          <a:bodyPr>
            <a:normAutofit/>
          </a:bodyPr>
          <a:lstStyle/>
          <a:p>
            <a:pPr marL="457200" lvl="1" indent="0">
              <a:buNone/>
            </a:pPr>
            <a:r>
              <a:rPr lang="en-US" sz="2600" b="1" dirty="0">
                <a:effectLst/>
                <a:latin typeface="Helvetica Neue" panose="02000503000000020004" pitchFamily="2" charset="0"/>
              </a:rPr>
              <a:t>Sensory Perception Relies on Fitness-Maximizing Codes </a:t>
            </a:r>
            <a:r>
              <a:rPr lang="en-US" sz="2600" dirty="0">
                <a:effectLst/>
                <a:latin typeface="Helvetica Neue" panose="02000503000000020004" pitchFamily="2" charset="0"/>
              </a:rPr>
              <a:t>(2023)</a:t>
            </a:r>
            <a:br>
              <a:rPr lang="en-US" sz="2600" b="1" dirty="0">
                <a:effectLst/>
                <a:latin typeface="Helvetica Neue" panose="02000503000000020004" pitchFamily="2" charset="0"/>
              </a:rPr>
            </a:br>
            <a:br>
              <a:rPr lang="en-US" sz="2600" b="1" dirty="0">
                <a:effectLst/>
                <a:latin typeface="Helvetica Neue" panose="02000503000000020004" pitchFamily="2" charset="0"/>
              </a:rPr>
            </a:br>
            <a:r>
              <a:rPr lang="en-US" dirty="0">
                <a:effectLst/>
                <a:latin typeface="Helvetica Neue" panose="02000503000000020004" pitchFamily="2" charset="0"/>
                <a:hlinkClick r:id="rId2"/>
              </a:rPr>
              <a:t>https://www.nature.com/articles/s41562-023-01584-y</a:t>
            </a:r>
            <a:endParaRPr lang="en-US" dirty="0">
              <a:effectLst/>
              <a:latin typeface="Helvetica Neue" panose="02000503000000020004" pitchFamily="2" charset="0"/>
            </a:endParaRPr>
          </a:p>
        </p:txBody>
      </p:sp>
      <p:sp>
        <p:nvSpPr>
          <p:cNvPr id="8" name="Rectangle 7">
            <a:extLst>
              <a:ext uri="{FF2B5EF4-FFF2-40B4-BE49-F238E27FC236}">
                <a16:creationId xmlns:a16="http://schemas.microsoft.com/office/drawing/2014/main" id="{8293E41E-FDCF-6956-14CF-FE3F988C84E4}"/>
              </a:ext>
            </a:extLst>
          </p:cNvPr>
          <p:cNvSpPr/>
          <p:nvPr/>
        </p:nvSpPr>
        <p:spPr>
          <a:xfrm>
            <a:off x="776980" y="2018370"/>
            <a:ext cx="3702205" cy="1003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A15A813-2BE3-6566-58BC-D6FABF17F7AC}"/>
              </a:ext>
            </a:extLst>
          </p:cNvPr>
          <p:cNvSpPr txBox="1"/>
          <p:nvPr/>
        </p:nvSpPr>
        <p:spPr>
          <a:xfrm>
            <a:off x="5439889" y="582067"/>
            <a:ext cx="5975131" cy="5693866"/>
          </a:xfrm>
          <a:prstGeom prst="rect">
            <a:avLst/>
          </a:prstGeom>
          <a:noFill/>
        </p:spPr>
        <p:txBody>
          <a:bodyPr wrap="square" rtlCol="0">
            <a:spAutoFit/>
          </a:bodyPr>
          <a:lstStyle/>
          <a:p>
            <a:r>
              <a:rPr lang="en-US" sz="2600" i="0" dirty="0">
                <a:solidFill>
                  <a:srgbClr val="222222"/>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Sensory information encoded by humans and other organisms is </a:t>
            </a:r>
            <a:r>
              <a:rPr lang="en-US" sz="2600" b="1" i="0" dirty="0">
                <a:solidFill>
                  <a:srgbClr val="222222"/>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generally presumed </a:t>
            </a:r>
            <a:r>
              <a:rPr lang="en-US" sz="2600" i="0" dirty="0">
                <a:solidFill>
                  <a:srgbClr val="222222"/>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to be as accurate as their biological limitations allow. </a:t>
            </a:r>
          </a:p>
          <a:p>
            <a:endParaRPr lang="en-US" sz="2600" dirty="0">
              <a:solidFill>
                <a:srgbClr val="222222"/>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a:p>
            <a:r>
              <a:rPr lang="en-US" sz="2600" b="0" i="0" dirty="0">
                <a:solidFill>
                  <a:srgbClr val="222222"/>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However, perhaps </a:t>
            </a:r>
            <a:r>
              <a:rPr lang="en-US" sz="2600" i="0" dirty="0">
                <a:solidFill>
                  <a:srgbClr val="222222"/>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counterintuitively</a:t>
            </a:r>
            <a:r>
              <a:rPr lang="en-US" sz="2600" b="0" i="0" dirty="0">
                <a:solidFill>
                  <a:srgbClr val="222222"/>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r>
              <a:rPr lang="en-US" sz="2600" b="1" i="0" dirty="0">
                <a:solidFill>
                  <a:srgbClr val="222222"/>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accurate sensory representations may not necessarily maximize the organism’s chances of survival. </a:t>
            </a:r>
            <a:br>
              <a:rPr lang="en-US" sz="2600" b="1" i="0" dirty="0">
                <a:solidFill>
                  <a:srgbClr val="222222"/>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br>
            <a:br>
              <a:rPr lang="en-US" sz="2600" b="1" i="0" dirty="0">
                <a:solidFill>
                  <a:srgbClr val="222222"/>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br>
            <a:r>
              <a:rPr lang="en-US" sz="2600" b="0" i="0" dirty="0">
                <a:solidFill>
                  <a:srgbClr val="222222"/>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Behavioral experiments in humans revealed that </a:t>
            </a:r>
            <a:r>
              <a:rPr lang="en-US" sz="2600" b="1" i="0" dirty="0">
                <a:solidFill>
                  <a:srgbClr val="222222"/>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sensory encoding strategies are flexibly adapted to promote fitness maximization.</a:t>
            </a:r>
            <a:endParaRPr lang="en-US" sz="26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655260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igure 1">
            <a:extLst>
              <a:ext uri="{FF2B5EF4-FFF2-40B4-BE49-F238E27FC236}">
                <a16:creationId xmlns:a16="http://schemas.microsoft.com/office/drawing/2014/main" id="{9FB9C19B-0670-9CCE-031D-443127BE6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76" y="1663419"/>
            <a:ext cx="11711046" cy="43766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CC40667-00A3-CA37-45B2-FA9F3BFCC4EB}"/>
              </a:ext>
            </a:extLst>
          </p:cNvPr>
          <p:cNvSpPr txBox="1">
            <a:spLocks/>
          </p:cNvSpPr>
          <p:nvPr/>
        </p:nvSpPr>
        <p:spPr>
          <a:xfrm>
            <a:off x="-1" y="337856"/>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Preference = Fitness</a:t>
            </a:r>
          </a:p>
        </p:txBody>
      </p:sp>
    </p:spTree>
    <p:extLst>
      <p:ext uri="{BB962C8B-B14F-4D97-AF65-F5344CB8AC3E}">
        <p14:creationId xmlns:p14="http://schemas.microsoft.com/office/powerpoint/2010/main" val="4420287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6392F25-1AA7-8D81-B903-288CB3D6D828}"/>
              </a:ext>
            </a:extLst>
          </p:cNvPr>
          <p:cNvGrpSpPr/>
          <p:nvPr/>
        </p:nvGrpSpPr>
        <p:grpSpPr>
          <a:xfrm>
            <a:off x="-470649" y="0"/>
            <a:ext cx="13630455" cy="9086972"/>
            <a:chOff x="0" y="-733014"/>
            <a:chExt cx="12076769" cy="8051180"/>
          </a:xfrm>
        </p:grpSpPr>
        <p:pic>
          <p:nvPicPr>
            <p:cNvPr id="26" name="Picture 2">
              <a:extLst>
                <a:ext uri="{FF2B5EF4-FFF2-40B4-BE49-F238E27FC236}">
                  <a16:creationId xmlns:a16="http://schemas.microsoft.com/office/drawing/2014/main" id="{FAA614CB-8938-A0FD-DE71-E74E6A4AE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2576"/>
              <a:ext cx="4025590" cy="40255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34BEA9E8-AF88-7E2F-8534-344D229A6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3014"/>
              <a:ext cx="4025590" cy="40255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D12F6815-0053-4E16-9781-F79CA95DE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590" y="3292576"/>
              <a:ext cx="4025590" cy="40255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7223E8ED-E612-31CB-34E5-557728654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590" y="-733014"/>
              <a:ext cx="4025590" cy="40255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284774DC-CE76-F505-0B1C-55E6FE5FA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179" y="3292576"/>
              <a:ext cx="4025590" cy="40255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CB2E33AA-B19A-EECE-51C4-AAEC1E7E7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179" y="-733014"/>
              <a:ext cx="4025590" cy="402559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7D6B42DA-50D0-AA91-5798-7AB5CCA5A73B}"/>
              </a:ext>
            </a:extLst>
          </p:cNvPr>
          <p:cNvSpPr/>
          <p:nvPr/>
        </p:nvSpPr>
        <p:spPr>
          <a:xfrm>
            <a:off x="854765" y="1187605"/>
            <a:ext cx="10482469" cy="4482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6D4E2-CE18-FE7E-CC5E-BE6A0D2A28E2}"/>
              </a:ext>
            </a:extLst>
          </p:cNvPr>
          <p:cNvSpPr>
            <a:spLocks noGrp="1"/>
          </p:cNvSpPr>
          <p:nvPr>
            <p:ph type="ctrTitle"/>
          </p:nvPr>
        </p:nvSpPr>
        <p:spPr>
          <a:xfrm>
            <a:off x="1524000" y="2048217"/>
            <a:ext cx="9144000" cy="2130077"/>
          </a:xfrm>
        </p:spPr>
        <p:txBody>
          <a:bodyPr>
            <a:normAutofit/>
          </a:bodyPr>
          <a:lstStyle/>
          <a:p>
            <a:r>
              <a:rPr lang="en-US" sz="4800" dirty="0">
                <a:effectLst/>
                <a:latin typeface="Georgia" panose="02040502050405020303" pitchFamily="18" charset="0"/>
              </a:rPr>
              <a:t>“You’re not going to beat centralized AI with more centralized AI.”</a:t>
            </a:r>
          </a:p>
        </p:txBody>
      </p:sp>
      <p:sp>
        <p:nvSpPr>
          <p:cNvPr id="3" name="Subtitle 2">
            <a:extLst>
              <a:ext uri="{FF2B5EF4-FFF2-40B4-BE49-F238E27FC236}">
                <a16:creationId xmlns:a16="http://schemas.microsoft.com/office/drawing/2014/main" id="{A4499907-7870-525A-7EEB-C725458CC4EA}"/>
              </a:ext>
            </a:extLst>
          </p:cNvPr>
          <p:cNvSpPr>
            <a:spLocks noGrp="1"/>
          </p:cNvSpPr>
          <p:nvPr>
            <p:ph type="subTitle" idx="1"/>
          </p:nvPr>
        </p:nvSpPr>
        <p:spPr>
          <a:xfrm>
            <a:off x="1524000" y="4523839"/>
            <a:ext cx="9144000" cy="420861"/>
          </a:xfrm>
        </p:spPr>
        <p:txBody>
          <a:bodyPr>
            <a:normAutofit/>
          </a:bodyPr>
          <a:lstStyle/>
          <a:p>
            <a:r>
              <a:rPr lang="en-US" sz="1800" dirty="0">
                <a:effectLst/>
                <a:latin typeface="Helvetica Neue" panose="02000503000000020004" pitchFamily="2" charset="0"/>
              </a:rPr>
              <a:t>— Emad </a:t>
            </a:r>
            <a:r>
              <a:rPr lang="en-US" sz="1800" dirty="0" err="1">
                <a:effectLst/>
                <a:latin typeface="Helvetica Neue" panose="02000503000000020004" pitchFamily="2" charset="0"/>
              </a:rPr>
              <a:t>Mostaque</a:t>
            </a:r>
            <a:r>
              <a:rPr lang="en-US" sz="1800" dirty="0">
                <a:latin typeface="Helvetica Neue" panose="02000503000000020004" pitchFamily="2" charset="0"/>
              </a:rPr>
              <a:t>, </a:t>
            </a:r>
            <a:r>
              <a:rPr lang="en-US" sz="1800" dirty="0">
                <a:effectLst/>
                <a:latin typeface="Helvetica Neue" panose="02000503000000020004" pitchFamily="2" charset="0"/>
              </a:rPr>
              <a:t>former CEO of Stability AI, March 22, 2024</a:t>
            </a:r>
            <a:endParaRPr lang="en-US" sz="1800" dirty="0"/>
          </a:p>
        </p:txBody>
      </p:sp>
    </p:spTree>
    <p:extLst>
      <p:ext uri="{BB962C8B-B14F-4D97-AF65-F5344CB8AC3E}">
        <p14:creationId xmlns:p14="http://schemas.microsoft.com/office/powerpoint/2010/main" val="37731219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A29BE8-F632-ADB5-80C6-39A608F65A4F}"/>
              </a:ext>
            </a:extLst>
          </p:cNvPr>
          <p:cNvSpPr/>
          <p:nvPr/>
        </p:nvSpPr>
        <p:spPr>
          <a:xfrm>
            <a:off x="261565" y="291896"/>
            <a:ext cx="11668869" cy="82066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34104F-30F9-E1EB-F604-F591C7CBB4E5}"/>
              </a:ext>
            </a:extLst>
          </p:cNvPr>
          <p:cNvSpPr txBox="1"/>
          <p:nvPr/>
        </p:nvSpPr>
        <p:spPr>
          <a:xfrm>
            <a:off x="261565" y="362540"/>
            <a:ext cx="11668869" cy="615553"/>
          </a:xfrm>
          <a:prstGeom prst="rect">
            <a:avLst/>
          </a:prstGeom>
          <a:noFill/>
        </p:spPr>
        <p:txBody>
          <a:bodyPr wrap="square" rtlCol="0">
            <a:spAutoFit/>
          </a:bodyPr>
          <a:lstStyle/>
          <a:p>
            <a:pPr algn="ctr"/>
            <a:r>
              <a:rPr lang="en-US" sz="3400" dirty="0">
                <a:solidFill>
                  <a:schemeClr val="bg1"/>
                </a:solidFill>
              </a:rPr>
              <a:t>Distributed REST Architecture</a:t>
            </a:r>
          </a:p>
        </p:txBody>
      </p:sp>
      <p:pic>
        <p:nvPicPr>
          <p:cNvPr id="8" name="Picture 7">
            <a:extLst>
              <a:ext uri="{FF2B5EF4-FFF2-40B4-BE49-F238E27FC236}">
                <a16:creationId xmlns:a16="http://schemas.microsoft.com/office/drawing/2014/main" id="{9E649798-91CC-4B87-092F-D20A4D850928}"/>
              </a:ext>
            </a:extLst>
          </p:cNvPr>
          <p:cNvPicPr>
            <a:picLocks noChangeAspect="1"/>
          </p:cNvPicPr>
          <p:nvPr/>
        </p:nvPicPr>
        <p:blipFill>
          <a:blip r:embed="rId2"/>
          <a:stretch>
            <a:fillRect/>
          </a:stretch>
        </p:blipFill>
        <p:spPr>
          <a:xfrm>
            <a:off x="261566" y="1285378"/>
            <a:ext cx="11668868" cy="5280726"/>
          </a:xfrm>
          <a:prstGeom prst="rect">
            <a:avLst/>
          </a:prstGeom>
        </p:spPr>
      </p:pic>
    </p:spTree>
    <p:extLst>
      <p:ext uri="{BB962C8B-B14F-4D97-AF65-F5344CB8AC3E}">
        <p14:creationId xmlns:p14="http://schemas.microsoft.com/office/powerpoint/2010/main" val="1200193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9960</TotalTime>
  <Words>1603</Words>
  <Application>Microsoft Macintosh PowerPoint</Application>
  <PresentationFormat>Widescreen</PresentationFormat>
  <Paragraphs>231</Paragraphs>
  <Slides>103</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103</vt:i4>
      </vt:variant>
    </vt:vector>
  </HeadingPairs>
  <TitlesOfParts>
    <vt:vector size="112" baseType="lpstr">
      <vt:lpstr>.SF NS</vt:lpstr>
      <vt:lpstr>Arial</vt:lpstr>
      <vt:lpstr>Calibri</vt:lpstr>
      <vt:lpstr>Calibri Light</vt:lpstr>
      <vt:lpstr>Georgia</vt:lpstr>
      <vt:lpstr>Helvetica</vt:lpstr>
      <vt:lpstr>Helvetica Neue</vt:lpstr>
      <vt:lpstr>neue-haas-grotesk-text</vt:lpstr>
      <vt:lpstr>Office Theme</vt:lpstr>
      <vt:lpstr>PowerPoint Presentation</vt:lpstr>
      <vt:lpstr>PowerPoint Presentation</vt:lpstr>
      <vt:lpstr>Works Cited (2021-2023)</vt:lpstr>
      <vt:lpstr>Works Cited (2021-2023)</vt:lpstr>
      <vt:lpstr>PowerPoint Presentation</vt:lpstr>
      <vt:lpstr>Survey: How is preference formed?</vt:lpstr>
      <vt:lpstr>Survey:   Oranges or Pluto? menti.com</vt:lpstr>
      <vt:lpstr>PowerPoint Presentation</vt:lpstr>
      <vt:lpstr>PowerPoint Presentation</vt:lpstr>
      <vt:lpstr>PowerPoint Presentation</vt:lpstr>
      <vt:lpstr>Seeing the Random Forest through the Decision Trees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start with AI?</vt:lpstr>
      <vt:lpstr>PowerPoint Presentation</vt:lpstr>
      <vt:lpstr>PowerPoint Presentation</vt:lpstr>
      <vt:lpstr>PowerPoint Presentation</vt:lpstr>
      <vt:lpstr>Demo: Window to the World</vt:lpstr>
      <vt:lpstr>PowerPoint Presentation</vt:lpstr>
      <vt:lpstr>Why is it called Window to the World?</vt:lpstr>
      <vt:lpstr>Preference is  solid</vt:lpstr>
      <vt:lpstr>Preference is  invisible</vt:lpstr>
      <vt:lpstr>Like a... window</vt:lpstr>
      <vt:lpstr>Preference is a Window to the World</vt:lpstr>
      <vt:lpstr>Every Window is a Door if you’re brave enough to go through it.</vt:lpstr>
      <vt:lpstr>PowerPoint Presentation</vt:lpstr>
      <vt:lpstr>How did you get started with AI?</vt:lpstr>
      <vt:lpstr>How do I get started with AI?</vt:lpstr>
      <vt:lpstr>PowerPoint Presentation</vt:lpstr>
      <vt:lpstr>PowerPoint Presentation</vt:lpstr>
      <vt:lpstr>Naïve Bayesian Classifiers</vt:lpstr>
      <vt:lpstr>PowerPoint Presentation</vt:lpstr>
      <vt:lpstr>PowerPoint Presentation</vt:lpstr>
      <vt:lpstr>ChatBot</vt:lpstr>
      <vt:lpstr>ChatBot</vt:lpstr>
      <vt:lpstr>CatBot</vt:lpstr>
      <vt:lpstr>Mew Meu Mao Miaav Miauw Miau Naiou Miau Miya Miaou Miao Мяу Nyan Yaong Miyav Mjau Nyávog Myaun Miu Miaw Miaun Mňau Meong Mjá Myau Myaw Miaw Mroang Miayeut Meach Miaauw Ngiyavuma Maw Meaw Gihiya  </vt:lpstr>
      <vt:lpstr>CatBot actually shipped…</vt:lpstr>
      <vt:lpstr>CatBot Enterprise</vt:lpstr>
      <vt:lpstr>PowerPoint Presentation</vt:lpstr>
      <vt:lpstr>Cats are actually really smart.</vt:lpstr>
      <vt:lpstr>PowerPoint Presentation</vt:lpstr>
      <vt:lpstr>PowerPoint Presentation</vt:lpstr>
      <vt:lpstr>PowerPoint Presentation</vt:lpstr>
      <vt:lpstr>PowerPoint Presentation</vt:lpstr>
      <vt:lpstr>PowerPoint Presentation</vt:lpstr>
      <vt:lpstr>Birds are really smart too.</vt:lpstr>
      <vt:lpstr>Fish?</vt:lpstr>
      <vt:lpstr>PowerPoint Presentation</vt:lpstr>
      <vt:lpstr>What about insects?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yeast?</vt:lpstr>
      <vt:lpstr>PowerPoint Presentation</vt:lpstr>
      <vt:lpstr>Self Organizing Systems</vt:lpstr>
      <vt:lpstr>PowerPoint Presentation</vt:lpstr>
      <vt:lpstr>PowerPoint Presentation</vt:lpstr>
      <vt:lpstr>PowerPoint Presentation</vt:lpstr>
      <vt:lpstr>Architectural Deep Dive: Window to the World</vt:lpstr>
      <vt:lpstr>PowerPoint Presentation</vt:lpstr>
      <vt:lpstr>PowerPoint Presentation</vt:lpstr>
      <vt:lpstr>PowerPoint Presentation</vt:lpstr>
      <vt:lpstr>PowerPoint Presentation</vt:lpstr>
      <vt:lpstr>PowerPoint Presentation</vt:lpstr>
      <vt:lpstr>“You’re not going to beat centralized AI with more centralized AI.”</vt:lpstr>
      <vt:lpstr>PowerPoint Presentation</vt:lpstr>
      <vt:lpstr>Technology Stack</vt:lpstr>
      <vt:lpstr>PowerPoint Presentation</vt:lpstr>
      <vt:lpstr>Works Cited (2021-2023)</vt:lpstr>
      <vt:lpstr>Unconventional Works Cited (1941-2001)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“You’re not going to beat centralized AI with more centralized AI.”</dc:title>
  <dc:creator>Alan Underwood</dc:creator>
  <cp:lastModifiedBy>Alan Underwood</cp:lastModifiedBy>
  <cp:revision>7</cp:revision>
  <dcterms:created xsi:type="dcterms:W3CDTF">2024-03-29T05:04:29Z</dcterms:created>
  <dcterms:modified xsi:type="dcterms:W3CDTF">2024-04-05T03:05:01Z</dcterms:modified>
</cp:coreProperties>
</file>